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5143500" type="screen16x9"/>
  <p:notesSz cx="6858000" cy="9144000"/>
  <p:embeddedFontLst>
    <p:embeddedFont>
      <p:font typeface="Inconsolata" panose="020B0604020202020204" charset="0"/>
      <p:regular r:id="rId43"/>
      <p:bold r:id="rId44"/>
    </p:embeddedFont>
    <p:embeddedFont>
      <p:font typeface="Roboto" panose="020B0604020202020204" charset="0"/>
      <p:regular r:id="rId45"/>
      <p:bold r:id="rId46"/>
      <p:italic r:id="rId47"/>
      <p:boldItalic r:id="rId48"/>
    </p:embeddedFont>
    <p:embeddedFont>
      <p:font typeface="Roboto Light" panose="020B0604020202020204" charset="0"/>
      <p:regular r:id="rId49"/>
      <p:bold r:id="rId50"/>
      <p:italic r:id="rId51"/>
      <p:boldItalic r:id="rId52"/>
    </p:embeddedFont>
    <p:embeddedFont>
      <p:font typeface="Roboto Medium" panose="020B0604020202020204" charset="0"/>
      <p:regular r:id="rId53"/>
      <p:bold r:id="rId54"/>
      <p:italic r:id="rId55"/>
      <p:boldItalic r:id="rId56"/>
    </p:embeddedFont>
    <p:embeddedFont>
      <p:font typeface="Roboto Thin"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88">
          <p15:clr>
            <a:srgbClr val="9AA0A6"/>
          </p15:clr>
        </p15:guide>
        <p15:guide id="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FF1F10-9932-4BE6-9520-51EC63589718}">
  <a:tblStyle styleId="{0DFF1F10-9932-4BE6-9520-51EC635897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252" y="126"/>
      </p:cViewPr>
      <p:guideLst>
        <p:guide orient="horz" pos="426"/>
        <p:guide pos="288"/>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84b90a1077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84b90a1077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4b90a1077_2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4b90a1077_2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4b90a1077_2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4b90a1077_2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770cd89cf9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770cd89cf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84acbd353c_0_1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84acbd353c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770cd89cf9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770cd89cf9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70cd89cf9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70cd89cf9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770cd89cf9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770cd89cf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770cd89cf9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770cd89cf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84b90a1077_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84b90a1077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751df9d789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751df9d789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84acbd353c_0_1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84acbd353c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770cd89cf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770cd89cf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770cd89cf9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7" name="Google Shape;2267;g770cd89cf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shutterstock_1446769610_modified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770cd89cf9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770cd89cf9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g84b90a1077_2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3" name="Google Shape;2313;g84b90a1077_2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770cd89cf9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770cd89cf9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770cd89cf9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770cd89cf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770cd89cf9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770cd89cf9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7"/>
        <p:cNvGrpSpPr/>
        <p:nvPr/>
      </p:nvGrpSpPr>
      <p:grpSpPr>
        <a:xfrm>
          <a:off x="0" y="0"/>
          <a:ext cx="0" cy="0"/>
          <a:chOff x="0" y="0"/>
          <a:chExt cx="0" cy="0"/>
        </a:xfrm>
      </p:grpSpPr>
      <p:sp>
        <p:nvSpPr>
          <p:cNvPr id="2368" name="Google Shape;2368;g770cd89cf9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9" name="Google Shape;2369;g770cd89cf9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84acbd353c_0_1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84acbd353c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84acbd353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84acbd35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84b90a1077_2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84b90a1077_2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770cd89cf9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770cd89cf9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1"/>
        <p:cNvGrpSpPr/>
        <p:nvPr/>
      </p:nvGrpSpPr>
      <p:grpSpPr>
        <a:xfrm>
          <a:off x="0" y="0"/>
          <a:ext cx="0" cy="0"/>
          <a:chOff x="0" y="0"/>
          <a:chExt cx="0" cy="0"/>
        </a:xfrm>
      </p:grpSpPr>
      <p:sp>
        <p:nvSpPr>
          <p:cNvPr id="2392" name="Google Shape;2392;g84b90a1077_2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3" name="Google Shape;2393;g84b90a1077_2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shutterstock_1192368955</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770cd89cf9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770cd89cf9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770cd89cf9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770cd89cf9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9"/>
        <p:cNvGrpSpPr/>
        <p:nvPr/>
      </p:nvGrpSpPr>
      <p:grpSpPr>
        <a:xfrm>
          <a:off x="0" y="0"/>
          <a:ext cx="0" cy="0"/>
          <a:chOff x="0" y="0"/>
          <a:chExt cx="0" cy="0"/>
        </a:xfrm>
      </p:grpSpPr>
      <p:sp>
        <p:nvSpPr>
          <p:cNvPr id="2430" name="Google Shape;2430;g770cd89cf9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1" name="Google Shape;2431;g770cd89cf9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770cd89cf9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770cd89cf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84acbd353c_0_20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84acbd353c_0_2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2"/>
        <p:cNvGrpSpPr/>
        <p:nvPr/>
      </p:nvGrpSpPr>
      <p:grpSpPr>
        <a:xfrm>
          <a:off x="0" y="0"/>
          <a:ext cx="0" cy="0"/>
          <a:chOff x="0" y="0"/>
          <a:chExt cx="0" cy="0"/>
        </a:xfrm>
      </p:grpSpPr>
      <p:sp>
        <p:nvSpPr>
          <p:cNvPr id="2453" name="Google Shape;2453;g84b90a1077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4" name="Google Shape;2454;g84b90a1077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84b90a1077_2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84b90a1077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770cd89cf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770cd89cf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shutterstock_261389492</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770cd89cf9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770cd89cf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AdobeStock_180593142_cyber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84b90a1077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84b90a107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770cd89cf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770cd89cf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770cd89cf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770cd89cf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4"/>
        <p:cNvGrpSpPr/>
        <p:nvPr/>
      </p:nvGrpSpPr>
      <p:grpSpPr>
        <a:xfrm>
          <a:off x="0" y="0"/>
          <a:ext cx="0" cy="0"/>
          <a:chOff x="0" y="0"/>
          <a:chExt cx="0" cy="0"/>
        </a:xfrm>
      </p:grpSpPr>
      <p:sp>
        <p:nvSpPr>
          <p:cNvPr id="2105" name="Google Shape;2105;g770cd89cf9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6" name="Google Shape;2106;g770cd89cf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5"/>
        <p:cNvGrpSpPr/>
        <p:nvPr/>
      </p:nvGrpSpPr>
      <p:grpSpPr>
        <a:xfrm>
          <a:off x="0" y="0"/>
          <a:ext cx="0" cy="0"/>
          <a:chOff x="0" y="0"/>
          <a:chExt cx="0" cy="0"/>
        </a:xfrm>
      </p:grpSpPr>
      <p:pic>
        <p:nvPicPr>
          <p:cNvPr id="2026" name="Google Shape;2026;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7" name="Google Shape;2027;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8" name="Google Shape;2028;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9" name="Google Shape;2029;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0"/>
        <p:cNvGrpSpPr/>
        <p:nvPr/>
      </p:nvGrpSpPr>
      <p:grpSpPr>
        <a:xfrm>
          <a:off x="0" y="0"/>
          <a:ext cx="0" cy="0"/>
          <a:chOff x="0" y="0"/>
          <a:chExt cx="0" cy="0"/>
        </a:xfrm>
      </p:grpSpPr>
      <p:sp>
        <p:nvSpPr>
          <p:cNvPr id="2031" name="Google Shape;203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2" name="Google Shape;2032;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8.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58.xml"/><Relationship Id="rId5" Type="http://schemas.openxmlformats.org/officeDocument/2006/relationships/image" Target="../media/image38.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8.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29.xml"/><Relationship Id="rId1" Type="http://schemas.openxmlformats.org/officeDocument/2006/relationships/slideLayout" Target="../slideLayouts/slideLayout101.xml"/><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0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Penetration Testing Day 5</a:t>
            </a:r>
            <a:endParaRPr/>
          </a:p>
        </p:txBody>
      </p:sp>
      <p:sp>
        <p:nvSpPr>
          <p:cNvPr id="2038" name="Google Shape;2038;p10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Post Exploitation </a:t>
            </a:r>
            <a:br>
              <a:rPr lang="en"/>
            </a:br>
            <a:r>
              <a:rPr lang="en"/>
              <a:t>with Meterpreter</a:t>
            </a:r>
            <a:endParaRPr>
              <a:latin typeface="Roboto Light"/>
              <a:ea typeface="Roboto Light"/>
              <a:cs typeface="Roboto Light"/>
              <a:sym typeface="Roboto Light"/>
            </a:endParaRPr>
          </a:p>
        </p:txBody>
      </p:sp>
      <p:sp>
        <p:nvSpPr>
          <p:cNvPr id="2039" name="Google Shape;2039;p1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131"/>
        <p:cNvGrpSpPr/>
        <p:nvPr/>
      </p:nvGrpSpPr>
      <p:grpSpPr>
        <a:xfrm>
          <a:off x="0" y="0"/>
          <a:ext cx="0" cy="0"/>
          <a:chOff x="0" y="0"/>
          <a:chExt cx="0" cy="0"/>
        </a:xfrm>
      </p:grpSpPr>
      <p:sp>
        <p:nvSpPr>
          <p:cNvPr id="2132" name="Google Shape;2132;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Staged vs. Stageless Payloads</a:t>
            </a:r>
            <a:endParaRPr/>
          </a:p>
        </p:txBody>
      </p:sp>
      <p:sp>
        <p:nvSpPr>
          <p:cNvPr id="2133" name="Google Shape;2133;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Depending on what size payloads the exploit can handle, </a:t>
            </a:r>
            <a:br>
              <a:rPr lang="en">
                <a:solidFill>
                  <a:schemeClr val="dk1"/>
                </a:solidFill>
              </a:rPr>
            </a:br>
            <a:r>
              <a:rPr lang="en">
                <a:solidFill>
                  <a:schemeClr val="dk1"/>
                </a:solidFill>
              </a:rPr>
              <a:t>we can make payloads staged or stageless.  </a:t>
            </a:r>
            <a:endParaRPr>
              <a:solidFill>
                <a:schemeClr val="dk1"/>
              </a:solidFill>
            </a:endParaRPr>
          </a:p>
          <a:p>
            <a:pPr marL="0" lvl="0" indent="0" algn="l" rtl="0">
              <a:spcBef>
                <a:spcPts val="0"/>
              </a:spcBef>
              <a:spcAft>
                <a:spcPts val="0"/>
              </a:spcAft>
              <a:buNone/>
            </a:pPr>
            <a:endParaRPr/>
          </a:p>
        </p:txBody>
      </p:sp>
      <p:sp>
        <p:nvSpPr>
          <p:cNvPr id="2134" name="Google Shape;2134;p115"/>
          <p:cNvSpPr/>
          <p:nvPr/>
        </p:nvSpPr>
        <p:spPr>
          <a:xfrm>
            <a:off x="4498500" y="1581559"/>
            <a:ext cx="388500" cy="31251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5" name="Google Shape;2135;p115"/>
          <p:cNvPicPr preferRelativeResize="0"/>
          <p:nvPr/>
        </p:nvPicPr>
        <p:blipFill>
          <a:blip r:embed="rId3">
            <a:alphaModFix amt="39000"/>
          </a:blip>
          <a:stretch>
            <a:fillRect/>
          </a:stretch>
        </p:blipFill>
        <p:spPr>
          <a:xfrm>
            <a:off x="4555425" y="1421775"/>
            <a:ext cx="284825" cy="3298749"/>
          </a:xfrm>
          <a:prstGeom prst="rect">
            <a:avLst/>
          </a:prstGeom>
          <a:noFill/>
          <a:ln>
            <a:noFill/>
          </a:ln>
        </p:spPr>
      </p:pic>
      <p:sp>
        <p:nvSpPr>
          <p:cNvPr id="2136" name="Google Shape;2136;p115"/>
          <p:cNvSpPr/>
          <p:nvPr/>
        </p:nvSpPr>
        <p:spPr>
          <a:xfrm>
            <a:off x="7835325" y="99175"/>
            <a:ext cx="1141500" cy="12234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7" name="Google Shape;2137;p115"/>
          <p:cNvPicPr preferRelativeResize="0"/>
          <p:nvPr/>
        </p:nvPicPr>
        <p:blipFill rotWithShape="1">
          <a:blip r:embed="rId4">
            <a:alphaModFix/>
          </a:blip>
          <a:srcRect l="18084" r="18078"/>
          <a:stretch/>
        </p:blipFill>
        <p:spPr>
          <a:xfrm>
            <a:off x="7893484" y="103775"/>
            <a:ext cx="1083216" cy="1144400"/>
          </a:xfrm>
          <a:prstGeom prst="rect">
            <a:avLst/>
          </a:prstGeom>
          <a:noFill/>
          <a:ln>
            <a:noFill/>
          </a:ln>
        </p:spPr>
      </p:pic>
      <p:sp>
        <p:nvSpPr>
          <p:cNvPr id="2138" name="Google Shape;2138;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
        <p:nvSpPr>
          <p:cNvPr id="2139" name="Google Shape;2139;p115"/>
          <p:cNvSpPr/>
          <p:nvPr/>
        </p:nvSpPr>
        <p:spPr>
          <a:xfrm>
            <a:off x="1076325" y="172835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0" name="Google Shape;2140;p115"/>
          <p:cNvGrpSpPr/>
          <p:nvPr/>
        </p:nvGrpSpPr>
        <p:grpSpPr>
          <a:xfrm>
            <a:off x="457206" y="1726103"/>
            <a:ext cx="533372" cy="533480"/>
            <a:chOff x="457200" y="1378813"/>
            <a:chExt cx="695400" cy="695450"/>
          </a:xfrm>
        </p:grpSpPr>
        <p:sp>
          <p:nvSpPr>
            <p:cNvPr id="2141" name="Google Shape;2141;p11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142" name="Google Shape;2142;p11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3" name="Google Shape;2143;p115"/>
          <p:cNvSpPr txBox="1">
            <a:spLocks noGrp="1"/>
          </p:cNvSpPr>
          <p:nvPr>
            <p:ph type="subTitle" idx="1"/>
          </p:nvPr>
        </p:nvSpPr>
        <p:spPr>
          <a:xfrm>
            <a:off x="1076325" y="1728275"/>
            <a:ext cx="2802600" cy="4761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sz="1800" b="1">
                <a:latin typeface="Roboto"/>
                <a:ea typeface="Roboto"/>
                <a:cs typeface="Roboto"/>
                <a:sym typeface="Roboto"/>
              </a:rPr>
              <a:t>Staged Payloads</a:t>
            </a:r>
            <a:endParaRPr sz="1800" b="1">
              <a:latin typeface="Roboto"/>
              <a:ea typeface="Roboto"/>
              <a:cs typeface="Roboto"/>
              <a:sym typeface="Roboto"/>
            </a:endParaRPr>
          </a:p>
        </p:txBody>
      </p:sp>
      <p:sp>
        <p:nvSpPr>
          <p:cNvPr id="2144" name="Google Shape;2144;p115"/>
          <p:cNvSpPr/>
          <p:nvPr/>
        </p:nvSpPr>
        <p:spPr>
          <a:xfrm>
            <a:off x="5555425" y="173060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5" name="Google Shape;2145;p115"/>
          <p:cNvGrpSpPr/>
          <p:nvPr/>
        </p:nvGrpSpPr>
        <p:grpSpPr>
          <a:xfrm>
            <a:off x="4936306" y="1728353"/>
            <a:ext cx="533372" cy="533480"/>
            <a:chOff x="457200" y="1378813"/>
            <a:chExt cx="695400" cy="695450"/>
          </a:xfrm>
        </p:grpSpPr>
        <p:sp>
          <p:nvSpPr>
            <p:cNvPr id="2146" name="Google Shape;2146;p115"/>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47" name="Google Shape;2147;p115"/>
            <p:cNvSpPr/>
            <p:nvPr/>
          </p:nvSpPr>
          <p:spPr>
            <a:xfrm rot="10800000">
              <a:off x="634726" y="1885638"/>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8" name="Google Shape;2148;p115"/>
          <p:cNvSpPr txBox="1">
            <a:spLocks noGrp="1"/>
          </p:cNvSpPr>
          <p:nvPr>
            <p:ph type="subTitle" idx="2"/>
          </p:nvPr>
        </p:nvSpPr>
        <p:spPr>
          <a:xfrm>
            <a:off x="5555425" y="1730525"/>
            <a:ext cx="3057600" cy="4761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Stageless Payloads</a:t>
            </a:r>
            <a:endParaRPr sz="1800" b="1">
              <a:solidFill>
                <a:schemeClr val="dk1"/>
              </a:solidFill>
              <a:latin typeface="Roboto"/>
              <a:ea typeface="Roboto"/>
              <a:cs typeface="Roboto"/>
              <a:sym typeface="Roboto"/>
            </a:endParaRPr>
          </a:p>
        </p:txBody>
      </p:sp>
      <p:sp>
        <p:nvSpPr>
          <p:cNvPr id="2149" name="Google Shape;2149;p115"/>
          <p:cNvSpPr txBox="1">
            <a:spLocks noGrp="1"/>
          </p:cNvSpPr>
          <p:nvPr>
            <p:ph type="subTitle" idx="3"/>
          </p:nvPr>
        </p:nvSpPr>
        <p:spPr>
          <a:xfrm>
            <a:off x="1076325" y="2445213"/>
            <a:ext cx="3019200" cy="1501200"/>
          </a:xfrm>
          <a:prstGeom prst="rect">
            <a:avLst/>
          </a:prstGeom>
          <a:noFill/>
          <a:ln>
            <a:noFill/>
          </a:ln>
        </p:spPr>
        <p:txBody>
          <a:bodyPr spcFirstLastPara="1" wrap="square" lIns="182875" tIns="0" rIns="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Staged payloads come in parts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in order to minimize their initial payload size.</a:t>
            </a:r>
            <a:endParaRPr>
              <a:solidFill>
                <a:schemeClr val="dk1"/>
              </a:solidFill>
              <a:latin typeface="Roboto"/>
              <a:ea typeface="Roboto"/>
              <a:cs typeface="Roboto"/>
              <a:sym typeface="Roboto"/>
            </a:endParaRPr>
          </a:p>
          <a:p>
            <a:pPr marL="0" lvl="0" indent="0" algn="l" rtl="0">
              <a:spcBef>
                <a:spcPts val="1000"/>
              </a:spcBef>
              <a:spcAft>
                <a:spcPts val="1000"/>
              </a:spcAft>
              <a:buNone/>
            </a:pPr>
            <a:r>
              <a:rPr lang="en">
                <a:solidFill>
                  <a:schemeClr val="dk1"/>
                </a:solidFill>
                <a:latin typeface="Roboto"/>
                <a:ea typeface="Roboto"/>
                <a:cs typeface="Roboto"/>
                <a:sym typeface="Roboto"/>
              </a:rPr>
              <a:t>Upon exploitation, the payload calls the rest of the payload from the staged location.</a:t>
            </a:r>
            <a:endParaRPr>
              <a:solidFill>
                <a:schemeClr val="dk1"/>
              </a:solidFill>
              <a:latin typeface="Roboto"/>
              <a:ea typeface="Roboto"/>
              <a:cs typeface="Roboto"/>
              <a:sym typeface="Roboto"/>
            </a:endParaRPr>
          </a:p>
        </p:txBody>
      </p:sp>
      <p:sp>
        <p:nvSpPr>
          <p:cNvPr id="2150" name="Google Shape;2150;p115"/>
          <p:cNvSpPr txBox="1">
            <a:spLocks noGrp="1"/>
          </p:cNvSpPr>
          <p:nvPr>
            <p:ph type="subTitle" idx="4"/>
          </p:nvPr>
        </p:nvSpPr>
        <p:spPr>
          <a:xfrm>
            <a:off x="5555425" y="2445213"/>
            <a:ext cx="3186000" cy="668400"/>
          </a:xfrm>
          <a:prstGeom prst="rect">
            <a:avLst/>
          </a:prstGeom>
          <a:noFill/>
          <a:ln>
            <a:noFill/>
          </a:ln>
        </p:spPr>
        <p:txBody>
          <a:bodyPr spcFirstLastPara="1" wrap="square" lIns="182875" tIns="0" rIns="0" bIns="0"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Stageless payloads are complete payloads, significantly larger than staged payloads.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
        <p:nvSpPr>
          <p:cNvPr id="2156" name="Google Shape;2156;p116"/>
          <p:cNvSpPr txBox="1"/>
          <p:nvPr/>
        </p:nvSpPr>
        <p:spPr>
          <a:xfrm>
            <a:off x="3126825" y="1600800"/>
            <a:ext cx="5349900" cy="162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2500">
                <a:latin typeface="Roboto Light"/>
                <a:ea typeface="Roboto Light"/>
                <a:cs typeface="Roboto Light"/>
                <a:sym typeface="Roboto Light"/>
              </a:rPr>
              <a:t>A</a:t>
            </a:r>
            <a:r>
              <a:rPr lang="en" sz="2500" b="1">
                <a:latin typeface="Roboto"/>
                <a:ea typeface="Roboto"/>
                <a:cs typeface="Roboto"/>
                <a:sym typeface="Roboto"/>
              </a:rPr>
              <a:t> </a:t>
            </a:r>
            <a:r>
              <a:rPr lang="en" sz="2500">
                <a:latin typeface="Roboto Medium"/>
                <a:ea typeface="Roboto Medium"/>
                <a:cs typeface="Roboto Medium"/>
                <a:sym typeface="Roboto Medium"/>
              </a:rPr>
              <a:t>shell</a:t>
            </a:r>
            <a:r>
              <a:rPr lang="en" sz="2500">
                <a:latin typeface="Roboto Light"/>
                <a:ea typeface="Roboto Light"/>
                <a:cs typeface="Roboto Light"/>
                <a:sym typeface="Roboto Light"/>
              </a:rPr>
              <a:t> is the connection that the payload establishes between the target and attacking machine.</a:t>
            </a:r>
            <a:endParaRPr sz="2500">
              <a:latin typeface="Roboto Light"/>
              <a:ea typeface="Roboto Light"/>
              <a:cs typeface="Roboto Light"/>
              <a:sym typeface="Roboto Light"/>
            </a:endParaRPr>
          </a:p>
        </p:txBody>
      </p:sp>
      <p:pic>
        <p:nvPicPr>
          <p:cNvPr id="2157" name="Google Shape;2157;p116"/>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161"/>
        <p:cNvGrpSpPr/>
        <p:nvPr/>
      </p:nvGrpSpPr>
      <p:grpSpPr>
        <a:xfrm>
          <a:off x="0" y="0"/>
          <a:ext cx="0" cy="0"/>
          <a:chOff x="0" y="0"/>
          <a:chExt cx="0" cy="0"/>
        </a:xfrm>
      </p:grpSpPr>
      <p:sp>
        <p:nvSpPr>
          <p:cNvPr id="2162" name="Google Shape;2162;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Shells</a:t>
            </a:r>
            <a:endParaRPr/>
          </a:p>
        </p:txBody>
      </p:sp>
      <p:sp>
        <p:nvSpPr>
          <p:cNvPr id="2163" name="Google Shape;2163;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A shell can establish two types of connections: </a:t>
            </a:r>
            <a:endParaRPr>
              <a:solidFill>
                <a:schemeClr val="dk1"/>
              </a:solidFill>
            </a:endParaRPr>
          </a:p>
        </p:txBody>
      </p:sp>
      <p:sp>
        <p:nvSpPr>
          <p:cNvPr id="2164" name="Google Shape;2164;p117"/>
          <p:cNvSpPr/>
          <p:nvPr/>
        </p:nvSpPr>
        <p:spPr>
          <a:xfrm>
            <a:off x="4498500" y="1581559"/>
            <a:ext cx="388500" cy="31251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5" name="Google Shape;2165;p117"/>
          <p:cNvPicPr preferRelativeResize="0"/>
          <p:nvPr/>
        </p:nvPicPr>
        <p:blipFill>
          <a:blip r:embed="rId3">
            <a:alphaModFix amt="39000"/>
          </a:blip>
          <a:stretch>
            <a:fillRect/>
          </a:stretch>
        </p:blipFill>
        <p:spPr>
          <a:xfrm>
            <a:off x="4555425" y="1421775"/>
            <a:ext cx="284825" cy="3298749"/>
          </a:xfrm>
          <a:prstGeom prst="rect">
            <a:avLst/>
          </a:prstGeom>
          <a:noFill/>
          <a:ln>
            <a:noFill/>
          </a:ln>
        </p:spPr>
      </p:pic>
      <p:sp>
        <p:nvSpPr>
          <p:cNvPr id="2166" name="Google Shape;2166;p117"/>
          <p:cNvSpPr txBox="1">
            <a:spLocks noGrp="1"/>
          </p:cNvSpPr>
          <p:nvPr>
            <p:ph type="subTitle" idx="1"/>
          </p:nvPr>
        </p:nvSpPr>
        <p:spPr>
          <a:xfrm>
            <a:off x="1076325" y="2445213"/>
            <a:ext cx="3019200" cy="1501200"/>
          </a:xfrm>
          <a:prstGeom prst="rect">
            <a:avLst/>
          </a:prstGeom>
          <a:noFill/>
          <a:ln>
            <a:noFill/>
          </a:ln>
        </p:spPr>
        <p:txBody>
          <a:bodyPr spcFirstLastPara="1" wrap="square" lIns="182875" tIns="0" rIns="0" bIns="0" anchor="ctr" anchorCtr="0">
            <a:noAutofit/>
          </a:bodyPr>
          <a:lstStyle/>
          <a:p>
            <a:pPr marL="0" lvl="0" indent="0" algn="l" rtl="0">
              <a:lnSpc>
                <a:spcPct val="115000"/>
              </a:lnSpc>
              <a:spcBef>
                <a:spcPts val="0"/>
              </a:spcBef>
              <a:spcAft>
                <a:spcPts val="0"/>
              </a:spcAft>
              <a:buNone/>
            </a:pPr>
            <a:r>
              <a:rPr lang="en" sz="1400" dirty="0">
                <a:solidFill>
                  <a:schemeClr val="dk1"/>
                </a:solidFill>
                <a:latin typeface="Roboto"/>
                <a:ea typeface="Roboto"/>
                <a:cs typeface="Roboto"/>
                <a:sym typeface="Roboto"/>
              </a:rPr>
              <a:t>A bind shell uses a payload that opens a port on a victim host and listens on that port for an incoming connection from the attacker host.</a:t>
            </a:r>
            <a:endParaRPr sz="1400" dirty="0">
              <a:solidFill>
                <a:schemeClr val="dk1"/>
              </a:solidFill>
              <a:latin typeface="Roboto"/>
              <a:ea typeface="Roboto"/>
              <a:cs typeface="Roboto"/>
              <a:sym typeface="Roboto"/>
            </a:endParaRPr>
          </a:p>
          <a:p>
            <a:pPr marL="0" lvl="0" indent="0" algn="l" rtl="0">
              <a:spcBef>
                <a:spcPts val="0"/>
              </a:spcBef>
              <a:spcAft>
                <a:spcPts val="1000"/>
              </a:spcAft>
              <a:buNone/>
            </a:pPr>
            <a:endParaRPr dirty="0"/>
          </a:p>
        </p:txBody>
      </p:sp>
      <p:sp>
        <p:nvSpPr>
          <p:cNvPr id="2167" name="Google Shape;2167;p117"/>
          <p:cNvSpPr txBox="1">
            <a:spLocks noGrp="1"/>
          </p:cNvSpPr>
          <p:nvPr>
            <p:ph type="subTitle" idx="2"/>
          </p:nvPr>
        </p:nvSpPr>
        <p:spPr>
          <a:xfrm>
            <a:off x="5555425" y="2445213"/>
            <a:ext cx="3186000" cy="668400"/>
          </a:xfrm>
          <a:prstGeom prst="rect">
            <a:avLst/>
          </a:prstGeom>
          <a:noFill/>
          <a:ln>
            <a:noFill/>
          </a:ln>
        </p:spPr>
        <p:txBody>
          <a:bodyPr spcFirstLastPara="1" wrap="square" lIns="182875" tIns="0" rIns="0" bIns="0" anchor="ctr" anchorCtr="0">
            <a:noAutofit/>
          </a:bodyPr>
          <a:lstStyle/>
          <a:p>
            <a:pPr marL="0" lvl="0" indent="0" algn="l" rtl="0">
              <a:lnSpc>
                <a:spcPct val="115000"/>
              </a:lnSpc>
              <a:spcBef>
                <a:spcPts val="0"/>
              </a:spcBef>
              <a:spcAft>
                <a:spcPts val="0"/>
              </a:spcAft>
              <a:buNone/>
            </a:pPr>
            <a:r>
              <a:rPr lang="en" sz="1400" dirty="0">
                <a:solidFill>
                  <a:schemeClr val="dk1"/>
                </a:solidFill>
                <a:latin typeface="Roboto"/>
                <a:ea typeface="Roboto"/>
                <a:cs typeface="Roboto"/>
                <a:sym typeface="Roboto"/>
              </a:rPr>
              <a:t>A reverse shell uses a payload that automatically reaches back out to the attacker host to establish a session.</a:t>
            </a:r>
            <a:endParaRPr sz="1400" dirty="0"/>
          </a:p>
        </p:txBody>
      </p:sp>
      <p:sp>
        <p:nvSpPr>
          <p:cNvPr id="2168" name="Google Shape;2168;p117"/>
          <p:cNvSpPr/>
          <p:nvPr/>
        </p:nvSpPr>
        <p:spPr>
          <a:xfrm>
            <a:off x="7835325" y="99175"/>
            <a:ext cx="1141500" cy="12234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9" name="Google Shape;2169;p117"/>
          <p:cNvPicPr preferRelativeResize="0"/>
          <p:nvPr/>
        </p:nvPicPr>
        <p:blipFill rotWithShape="1">
          <a:blip r:embed="rId4">
            <a:alphaModFix/>
          </a:blip>
          <a:srcRect l="18084" r="18078"/>
          <a:stretch/>
        </p:blipFill>
        <p:spPr>
          <a:xfrm>
            <a:off x="7893484" y="103775"/>
            <a:ext cx="1083216" cy="1144400"/>
          </a:xfrm>
          <a:prstGeom prst="rect">
            <a:avLst/>
          </a:prstGeom>
          <a:noFill/>
          <a:ln>
            <a:noFill/>
          </a:ln>
        </p:spPr>
      </p:pic>
      <p:sp>
        <p:nvSpPr>
          <p:cNvPr id="2170" name="Google Shape;2170;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
        <p:nvSpPr>
          <p:cNvPr id="2171" name="Google Shape;2171;p117"/>
          <p:cNvSpPr/>
          <p:nvPr/>
        </p:nvSpPr>
        <p:spPr>
          <a:xfrm>
            <a:off x="1076325" y="172835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117"/>
          <p:cNvGrpSpPr/>
          <p:nvPr/>
        </p:nvGrpSpPr>
        <p:grpSpPr>
          <a:xfrm>
            <a:off x="457206" y="1726103"/>
            <a:ext cx="533372" cy="533480"/>
            <a:chOff x="457200" y="1378813"/>
            <a:chExt cx="695400" cy="695450"/>
          </a:xfrm>
        </p:grpSpPr>
        <p:sp>
          <p:nvSpPr>
            <p:cNvPr id="2173" name="Google Shape;2173;p11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174" name="Google Shape;2174;p11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5" name="Google Shape;2175;p117"/>
          <p:cNvSpPr txBox="1">
            <a:spLocks noGrp="1"/>
          </p:cNvSpPr>
          <p:nvPr>
            <p:ph type="subTitle" idx="3"/>
          </p:nvPr>
        </p:nvSpPr>
        <p:spPr>
          <a:xfrm>
            <a:off x="1076325" y="1728275"/>
            <a:ext cx="2802600" cy="4761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sz="1800" b="1" dirty="0">
                <a:latin typeface="Roboto"/>
                <a:ea typeface="Roboto"/>
                <a:cs typeface="Roboto"/>
                <a:sym typeface="Roboto"/>
              </a:rPr>
              <a:t>Bind Shells</a:t>
            </a:r>
            <a:endParaRPr sz="1800" b="1" dirty="0">
              <a:latin typeface="Roboto"/>
              <a:ea typeface="Roboto"/>
              <a:cs typeface="Roboto"/>
              <a:sym typeface="Roboto"/>
            </a:endParaRPr>
          </a:p>
        </p:txBody>
      </p:sp>
      <p:sp>
        <p:nvSpPr>
          <p:cNvPr id="2176" name="Google Shape;2176;p117"/>
          <p:cNvSpPr/>
          <p:nvPr/>
        </p:nvSpPr>
        <p:spPr>
          <a:xfrm>
            <a:off x="5555425" y="1730600"/>
            <a:ext cx="3143100" cy="476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7" name="Google Shape;2177;p117"/>
          <p:cNvGrpSpPr/>
          <p:nvPr/>
        </p:nvGrpSpPr>
        <p:grpSpPr>
          <a:xfrm>
            <a:off x="4936306" y="1728353"/>
            <a:ext cx="533372" cy="533480"/>
            <a:chOff x="457200" y="1378813"/>
            <a:chExt cx="695400" cy="695450"/>
          </a:xfrm>
        </p:grpSpPr>
        <p:sp>
          <p:nvSpPr>
            <p:cNvPr id="2178" name="Google Shape;2178;p117"/>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79" name="Google Shape;2179;p117"/>
            <p:cNvSpPr/>
            <p:nvPr/>
          </p:nvSpPr>
          <p:spPr>
            <a:xfrm rot="10800000">
              <a:off x="634726" y="1885638"/>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0" name="Google Shape;2180;p117"/>
          <p:cNvSpPr txBox="1">
            <a:spLocks noGrp="1"/>
          </p:cNvSpPr>
          <p:nvPr>
            <p:ph type="subTitle" idx="4"/>
          </p:nvPr>
        </p:nvSpPr>
        <p:spPr>
          <a:xfrm>
            <a:off x="5555425" y="1730525"/>
            <a:ext cx="3057600" cy="4761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sz="1800" b="1">
                <a:solidFill>
                  <a:schemeClr val="dk1"/>
                </a:solidFill>
                <a:latin typeface="Roboto"/>
                <a:ea typeface="Roboto"/>
                <a:cs typeface="Roboto"/>
                <a:sym typeface="Roboto"/>
              </a:rPr>
              <a:t>Reverse Shells</a:t>
            </a:r>
            <a:endParaRPr sz="1800" b="1">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118"/>
          <p:cNvSpPr txBox="1">
            <a:spLocks noGrp="1"/>
          </p:cNvSpPr>
          <p:nvPr>
            <p:ph type="title"/>
          </p:nvPr>
        </p:nvSpPr>
        <p:spPr>
          <a:xfrm>
            <a:off x="274350" y="1091975"/>
            <a:ext cx="8595300" cy="12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In</a:t>
            </a:r>
            <a:r>
              <a:rPr lang="en"/>
              <a:t> bind shells</a:t>
            </a:r>
            <a:r>
              <a:rPr lang="en">
                <a:latin typeface="Roboto Light"/>
                <a:ea typeface="Roboto Light"/>
                <a:cs typeface="Roboto Light"/>
                <a:sym typeface="Roboto Light"/>
              </a:rPr>
              <a:t>, attackers </a:t>
            </a:r>
            <a:br>
              <a:rPr lang="en">
                <a:latin typeface="Roboto Light"/>
                <a:ea typeface="Roboto Light"/>
                <a:cs typeface="Roboto Light"/>
                <a:sym typeface="Roboto Light"/>
              </a:rPr>
            </a:br>
            <a:r>
              <a:rPr lang="en">
                <a:latin typeface="Roboto Light"/>
                <a:ea typeface="Roboto Light"/>
                <a:cs typeface="Roboto Light"/>
                <a:sym typeface="Roboto Light"/>
              </a:rPr>
              <a:t>connect to victims. </a:t>
            </a:r>
            <a:endParaRPr>
              <a:latin typeface="Roboto Light"/>
              <a:ea typeface="Roboto Light"/>
              <a:cs typeface="Roboto Light"/>
              <a:sym typeface="Roboto Light"/>
            </a:endParaRPr>
          </a:p>
          <a:p>
            <a:pPr marL="0" lvl="0" indent="0" algn="ctr" rtl="0">
              <a:spcBef>
                <a:spcPts val="0"/>
              </a:spcBef>
              <a:spcAft>
                <a:spcPts val="0"/>
              </a:spcAft>
              <a:buNone/>
            </a:pPr>
            <a:br>
              <a:rPr lang="en"/>
            </a:br>
            <a:r>
              <a:rPr lang="en">
                <a:latin typeface="Roboto Light"/>
                <a:ea typeface="Roboto Light"/>
                <a:cs typeface="Roboto Light"/>
                <a:sym typeface="Roboto Light"/>
              </a:rPr>
              <a:t>In</a:t>
            </a:r>
            <a:r>
              <a:rPr lang="en"/>
              <a:t> reverse shells</a:t>
            </a:r>
            <a:r>
              <a:rPr lang="en">
                <a:latin typeface="Roboto Light"/>
                <a:ea typeface="Roboto Light"/>
                <a:cs typeface="Roboto Light"/>
                <a:sym typeface="Roboto Light"/>
              </a:rPr>
              <a:t>, victims </a:t>
            </a:r>
            <a:br>
              <a:rPr lang="en">
                <a:latin typeface="Roboto Light"/>
                <a:ea typeface="Roboto Light"/>
                <a:cs typeface="Roboto Light"/>
                <a:sym typeface="Roboto Light"/>
              </a:rPr>
            </a:br>
            <a:r>
              <a:rPr lang="en">
                <a:latin typeface="Roboto Light"/>
                <a:ea typeface="Roboto Light"/>
                <a:cs typeface="Roboto Light"/>
                <a:sym typeface="Roboto Light"/>
              </a:rPr>
              <a:t>connect to attackers.</a:t>
            </a:r>
            <a:r>
              <a:rPr lang="en">
                <a:latin typeface="Roboto Thin"/>
                <a:ea typeface="Roboto Thin"/>
                <a:cs typeface="Roboto Thin"/>
                <a:sym typeface="Roboto Thin"/>
              </a:rPr>
              <a:t> </a:t>
            </a:r>
            <a:endParaRPr>
              <a:latin typeface="Roboto Thin"/>
              <a:ea typeface="Roboto Thin"/>
              <a:cs typeface="Roboto Thin"/>
              <a:sym typeface="Roboto Thin"/>
            </a:endParaRPr>
          </a:p>
        </p:txBody>
      </p:sp>
      <p:sp>
        <p:nvSpPr>
          <p:cNvPr id="2186" name="Google Shape;2186;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pic>
        <p:nvPicPr>
          <p:cNvPr id="2191" name="Google Shape;2191;p11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192" name="Google Shape;2192;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14</a:t>
            </a:fld>
            <a:endParaRPr sz="600">
              <a:solidFill>
                <a:srgbClr val="FFFFFF"/>
              </a:solidFill>
            </a:endParaRPr>
          </a:p>
        </p:txBody>
      </p:sp>
      <p:sp>
        <p:nvSpPr>
          <p:cNvPr id="2193" name="Google Shape;2193;p119"/>
          <p:cNvSpPr txBox="1">
            <a:spLocks noGrp="1"/>
          </p:cNvSpPr>
          <p:nvPr>
            <p:ph type="title"/>
          </p:nvPr>
        </p:nvSpPr>
        <p:spPr>
          <a:xfrm>
            <a:off x="3571175" y="1388400"/>
            <a:ext cx="5532000" cy="1908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600">
                <a:solidFill>
                  <a:srgbClr val="FFF2CC"/>
                </a:solidFill>
                <a:latin typeface="Roboto"/>
                <a:ea typeface="Roboto"/>
                <a:cs typeface="Roboto"/>
                <a:sym typeface="Roboto"/>
              </a:rPr>
              <a:t>In the following demonstration, we will use Ncat to create</a:t>
            </a:r>
            <a:br>
              <a:rPr lang="en" sz="2600">
                <a:solidFill>
                  <a:srgbClr val="FFF2CC"/>
                </a:solidFill>
                <a:latin typeface="Roboto"/>
                <a:ea typeface="Roboto"/>
                <a:cs typeface="Roboto"/>
                <a:sym typeface="Roboto"/>
              </a:rPr>
            </a:br>
            <a:r>
              <a:rPr lang="en" sz="2600">
                <a:solidFill>
                  <a:srgbClr val="FFF2CC"/>
                </a:solidFill>
                <a:latin typeface="Roboto"/>
                <a:ea typeface="Roboto"/>
                <a:cs typeface="Roboto"/>
                <a:sym typeface="Roboto"/>
              </a:rPr>
              <a:t>bind and reverse shells. </a:t>
            </a:r>
            <a:endParaRPr sz="2600">
              <a:solidFill>
                <a:srgbClr val="FFF2CC"/>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sp>
        <p:nvSpPr>
          <p:cNvPr id="2198" name="Google Shape;2198;p12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Shells with Ncat </a:t>
            </a:r>
            <a:endParaRPr/>
          </a:p>
        </p:txBody>
      </p:sp>
      <p:sp>
        <p:nvSpPr>
          <p:cNvPr id="2199" name="Google Shape;2199;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205" name="Google Shape;2205;p12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Bind and Reverse Shells</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take on the role </a:t>
            </a:r>
            <a:br>
              <a:rPr lang="en" sz="2000">
                <a:latin typeface="Roboto Light"/>
                <a:ea typeface="Roboto Light"/>
                <a:cs typeface="Roboto Light"/>
                <a:sym typeface="Roboto Light"/>
              </a:rPr>
            </a:br>
            <a:r>
              <a:rPr lang="en" sz="2000">
                <a:latin typeface="Roboto Light"/>
                <a:ea typeface="Roboto Light"/>
                <a:cs typeface="Roboto Light"/>
                <a:sym typeface="Roboto Light"/>
              </a:rPr>
              <a:t>of a pen tester during the post-exploitation </a:t>
            </a:r>
            <a:br>
              <a:rPr lang="en" sz="2000">
                <a:latin typeface="Roboto Light"/>
                <a:ea typeface="Roboto Light"/>
                <a:cs typeface="Roboto Light"/>
                <a:sym typeface="Roboto Light"/>
              </a:rPr>
            </a:br>
            <a:r>
              <a:rPr lang="en" sz="2000">
                <a:latin typeface="Roboto Light"/>
                <a:ea typeface="Roboto Light"/>
                <a:cs typeface="Roboto Light"/>
                <a:sym typeface="Roboto Light"/>
              </a:rPr>
              <a:t>phase of your penetration test and establish </a:t>
            </a:r>
            <a:br>
              <a:rPr lang="en" sz="2000">
                <a:latin typeface="Roboto Light"/>
                <a:ea typeface="Roboto Light"/>
                <a:cs typeface="Roboto Light"/>
                <a:sym typeface="Roboto Light"/>
              </a:rPr>
            </a:br>
            <a:r>
              <a:rPr lang="en" sz="2000">
                <a:latin typeface="Roboto Light"/>
                <a:ea typeface="Roboto Light"/>
                <a:cs typeface="Roboto Light"/>
                <a:sym typeface="Roboto Light"/>
              </a:rPr>
              <a:t>a backdoor on your target machine.</a:t>
            </a:r>
            <a:endParaRPr sz="2000">
              <a:latin typeface="Roboto Light"/>
              <a:ea typeface="Roboto Light"/>
              <a:cs typeface="Roboto Light"/>
              <a:sym typeface="Roboto Light"/>
            </a:endParaRPr>
          </a:p>
        </p:txBody>
      </p:sp>
      <p:sp>
        <p:nvSpPr>
          <p:cNvPr id="2206" name="Google Shape;2206;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Google Shape;2211;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12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Meterpreter</a:t>
            </a:r>
            <a:endParaRPr/>
          </a:p>
        </p:txBody>
      </p:sp>
      <p:sp>
        <p:nvSpPr>
          <p:cNvPr id="2217" name="Google Shape;2217;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sp>
        <p:nvSpPr>
          <p:cNvPr id="2222" name="Google Shape;2222;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
        <p:nvSpPr>
          <p:cNvPr id="2223" name="Google Shape;2223;p124"/>
          <p:cNvSpPr txBox="1"/>
          <p:nvPr/>
        </p:nvSpPr>
        <p:spPr>
          <a:xfrm>
            <a:off x="3126825" y="1600800"/>
            <a:ext cx="5349900" cy="162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2500">
                <a:latin typeface="Roboto Medium"/>
                <a:ea typeface="Roboto Medium"/>
                <a:cs typeface="Roboto Medium"/>
                <a:sym typeface="Roboto Medium"/>
              </a:rPr>
              <a:t>Meterpreter</a:t>
            </a:r>
            <a:r>
              <a:rPr lang="en" sz="2500">
                <a:latin typeface="Roboto Light"/>
                <a:ea typeface="Roboto Light"/>
                <a:cs typeface="Roboto Light"/>
                <a:sym typeface="Roboto Light"/>
              </a:rPr>
              <a:t> is Metasploit’s proprietary reverse shell.</a:t>
            </a:r>
            <a:endParaRPr sz="2500">
              <a:latin typeface="Roboto Light"/>
              <a:ea typeface="Roboto Light"/>
              <a:cs typeface="Roboto Light"/>
              <a:sym typeface="Roboto Light"/>
            </a:endParaRPr>
          </a:p>
        </p:txBody>
      </p:sp>
      <p:pic>
        <p:nvPicPr>
          <p:cNvPr id="2224" name="Google Shape;2224;p124"/>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2043"/>
        <p:cNvGrpSpPr/>
        <p:nvPr/>
      </p:nvGrpSpPr>
      <p:grpSpPr>
        <a:xfrm>
          <a:off x="0" y="0"/>
          <a:ext cx="0" cy="0"/>
          <a:chOff x="0" y="0"/>
          <a:chExt cx="0" cy="0"/>
        </a:xfrm>
      </p:grpSpPr>
      <p:sp>
        <p:nvSpPr>
          <p:cNvPr id="2044" name="Google Shape;2044;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45" name="Google Shape;2045;p10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7"/>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Establish bind and reverse shells using Ncat.</a:t>
            </a:r>
            <a:endParaRPr sz="1400" dirty="0">
              <a:latin typeface="Roboto"/>
              <a:ea typeface="Roboto"/>
              <a:cs typeface="Roboto"/>
              <a:sym typeface="Roboto"/>
            </a:endParaRPr>
          </a:p>
        </p:txBody>
      </p:sp>
      <p:sp>
        <p:nvSpPr>
          <p:cNvPr id="2047" name="Google Shape;2047;p10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7"/>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latin typeface="Roboto"/>
                <a:ea typeface="Roboto"/>
                <a:cs typeface="Roboto"/>
                <a:sym typeface="Roboto"/>
              </a:rPr>
              <a:t>Set Meterpreter payloads on a target.</a:t>
            </a:r>
            <a:endParaRPr sz="1400" dirty="0">
              <a:latin typeface="Roboto"/>
              <a:ea typeface="Roboto"/>
              <a:cs typeface="Roboto"/>
              <a:sym typeface="Roboto"/>
            </a:endParaRPr>
          </a:p>
        </p:txBody>
      </p:sp>
      <p:sp>
        <p:nvSpPr>
          <p:cNvPr id="2050" name="Google Shape;2050;p107"/>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Use Meterpreter shells to exfiltrate data from the target machine.</a:t>
            </a:r>
            <a:endParaRPr>
              <a:latin typeface="Roboto"/>
              <a:ea typeface="Roboto"/>
              <a:cs typeface="Roboto"/>
              <a:sym typeface="Roboto"/>
            </a:endParaRPr>
          </a:p>
        </p:txBody>
      </p:sp>
      <p:pic>
        <p:nvPicPr>
          <p:cNvPr id="2051" name="Google Shape;2051;p107"/>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2" name="Google Shape;2052;p107"/>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3" name="Google Shape;2053;p107"/>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054" name="Google Shape;2054;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55" name="Google Shape;2055;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 be able to: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pic>
        <p:nvPicPr>
          <p:cNvPr id="2229" name="Google Shape;2229;p125"/>
          <p:cNvPicPr preferRelativeResize="0"/>
          <p:nvPr/>
        </p:nvPicPr>
        <p:blipFill>
          <a:blip r:embed="rId3">
            <a:alphaModFix/>
          </a:blip>
          <a:stretch>
            <a:fillRect/>
          </a:stretch>
        </p:blipFill>
        <p:spPr>
          <a:xfrm>
            <a:off x="0" y="0"/>
            <a:ext cx="9144000" cy="5143505"/>
          </a:xfrm>
          <a:prstGeom prst="rect">
            <a:avLst/>
          </a:prstGeom>
          <a:noFill/>
          <a:ln>
            <a:noFill/>
          </a:ln>
        </p:spPr>
      </p:pic>
      <p:sp>
        <p:nvSpPr>
          <p:cNvPr id="2230" name="Google Shape;2230;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20</a:t>
            </a:fld>
            <a:endParaRPr sz="600">
              <a:solidFill>
                <a:srgbClr val="FFFFFF"/>
              </a:solidFill>
            </a:endParaRPr>
          </a:p>
        </p:txBody>
      </p:sp>
      <p:sp>
        <p:nvSpPr>
          <p:cNvPr id="2231" name="Google Shape;2231;p125"/>
          <p:cNvSpPr txBox="1">
            <a:spLocks noGrp="1"/>
          </p:cNvSpPr>
          <p:nvPr>
            <p:ph type="title"/>
          </p:nvPr>
        </p:nvSpPr>
        <p:spPr>
          <a:xfrm>
            <a:off x="3600775" y="1388400"/>
            <a:ext cx="5502300" cy="1908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600">
                <a:solidFill>
                  <a:srgbClr val="FFF2CC"/>
                </a:solidFill>
                <a:latin typeface="Roboto"/>
                <a:ea typeface="Roboto"/>
                <a:cs typeface="Roboto"/>
                <a:sym typeface="Roboto"/>
              </a:rPr>
              <a:t>Metasploit allows you to </a:t>
            </a:r>
            <a:br>
              <a:rPr lang="en" sz="2600">
                <a:solidFill>
                  <a:srgbClr val="FFF2CC"/>
                </a:solidFill>
                <a:latin typeface="Roboto"/>
                <a:ea typeface="Roboto"/>
                <a:cs typeface="Roboto"/>
                <a:sym typeface="Roboto"/>
              </a:rPr>
            </a:br>
            <a:r>
              <a:rPr lang="en" sz="2600">
                <a:solidFill>
                  <a:srgbClr val="FFF2CC"/>
                </a:solidFill>
                <a:latin typeface="Roboto"/>
                <a:ea typeface="Roboto"/>
                <a:cs typeface="Roboto"/>
                <a:sym typeface="Roboto"/>
              </a:rPr>
              <a:t>exploit a target and establish </a:t>
            </a:r>
            <a:br>
              <a:rPr lang="en" sz="2600">
                <a:solidFill>
                  <a:srgbClr val="FFF2CC"/>
                </a:solidFill>
                <a:latin typeface="Roboto"/>
                <a:ea typeface="Roboto"/>
                <a:cs typeface="Roboto"/>
                <a:sym typeface="Roboto"/>
              </a:rPr>
            </a:br>
            <a:r>
              <a:rPr lang="en" sz="2600">
                <a:solidFill>
                  <a:srgbClr val="FFF2CC"/>
                </a:solidFill>
                <a:latin typeface="Roboto"/>
                <a:ea typeface="Roboto"/>
                <a:cs typeface="Roboto"/>
                <a:sym typeface="Roboto"/>
              </a:rPr>
              <a:t>a Meterpreter connection </a:t>
            </a:r>
            <a:br>
              <a:rPr lang="en" sz="2600">
                <a:solidFill>
                  <a:srgbClr val="FFF2CC"/>
                </a:solidFill>
                <a:latin typeface="Roboto"/>
                <a:ea typeface="Roboto"/>
                <a:cs typeface="Roboto"/>
                <a:sym typeface="Roboto"/>
              </a:rPr>
            </a:br>
            <a:r>
              <a:rPr lang="en" sz="2600">
                <a:solidFill>
                  <a:srgbClr val="FFF2CC"/>
                </a:solidFill>
                <a:latin typeface="Roboto"/>
                <a:ea typeface="Roboto"/>
                <a:cs typeface="Roboto"/>
                <a:sym typeface="Roboto"/>
              </a:rPr>
              <a:t>in a single step.</a:t>
            </a:r>
            <a:endParaRPr sz="3500">
              <a:solidFill>
                <a:srgbClr val="FFF2CC"/>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35"/>
        <p:cNvGrpSpPr/>
        <p:nvPr/>
      </p:nvGrpSpPr>
      <p:grpSpPr>
        <a:xfrm>
          <a:off x="0" y="0"/>
          <a:ext cx="0" cy="0"/>
          <a:chOff x="0" y="0"/>
          <a:chExt cx="0" cy="0"/>
        </a:xfrm>
      </p:grpSpPr>
      <p:sp>
        <p:nvSpPr>
          <p:cNvPr id="2236" name="Google Shape;2236;p126"/>
          <p:cNvSpPr/>
          <p:nvPr/>
        </p:nvSpPr>
        <p:spPr>
          <a:xfrm>
            <a:off x="1362456" y="13002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26"/>
          <p:cNvSpPr/>
          <p:nvPr/>
        </p:nvSpPr>
        <p:spPr>
          <a:xfrm>
            <a:off x="1352550" y="20025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6"/>
          <p:cNvSpPr/>
          <p:nvPr/>
        </p:nvSpPr>
        <p:spPr>
          <a:xfrm>
            <a:off x="1352550" y="2692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6"/>
          <p:cNvSpPr/>
          <p:nvPr/>
        </p:nvSpPr>
        <p:spPr>
          <a:xfrm>
            <a:off x="1352550" y="33855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6"/>
          <p:cNvSpPr/>
          <p:nvPr/>
        </p:nvSpPr>
        <p:spPr>
          <a:xfrm>
            <a:off x="1364850" y="40783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Meterpreter</a:t>
            </a:r>
            <a:endParaRPr/>
          </a:p>
        </p:txBody>
      </p:sp>
      <p:sp>
        <p:nvSpPr>
          <p:cNvPr id="2242" name="Google Shape;2242;p126"/>
          <p:cNvSpPr txBox="1">
            <a:spLocks noGrp="1"/>
          </p:cNvSpPr>
          <p:nvPr>
            <p:ph type="subTitle" idx="1"/>
          </p:nvPr>
        </p:nvSpPr>
        <p:spPr>
          <a:xfrm>
            <a:off x="0" y="610525"/>
            <a:ext cx="9144000" cy="430200"/>
          </a:xfrm>
          <a:prstGeom prst="rect">
            <a:avLst/>
          </a:prstGeom>
        </p:spPr>
        <p:txBody>
          <a:bodyPr spcFirstLastPara="1" wrap="square" lIns="457200" tIns="91425" rIns="457200" bIns="0" anchor="t" anchorCtr="0">
            <a:noAutofit/>
          </a:bodyPr>
          <a:lstStyle/>
          <a:p>
            <a:pPr marL="0" lvl="0" indent="0" algn="l" rtl="0">
              <a:lnSpc>
                <a:spcPct val="95000"/>
              </a:lnSpc>
              <a:spcBef>
                <a:spcPts val="0"/>
              </a:spcBef>
              <a:spcAft>
                <a:spcPts val="0"/>
              </a:spcAft>
              <a:buNone/>
            </a:pPr>
            <a:r>
              <a:rPr lang="en" sz="1700"/>
              <a:t>Meterpreter provides more functionality than a normal shell. It offers powerful tools provided by Metasploit modules. Built-in commands allow us to:</a:t>
            </a:r>
            <a:endParaRPr sz="1700"/>
          </a:p>
        </p:txBody>
      </p:sp>
      <p:sp>
        <p:nvSpPr>
          <p:cNvPr id="2243" name="Google Shape;2243;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
        <p:nvSpPr>
          <p:cNvPr id="2244" name="Google Shape;2244;p126"/>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Upload and download files to and from a target.</a:t>
            </a:r>
            <a:endParaRPr sz="1600"/>
          </a:p>
        </p:txBody>
      </p:sp>
      <p:sp>
        <p:nvSpPr>
          <p:cNvPr id="2245" name="Google Shape;2245;p126"/>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Set up port forwarding through the target. </a:t>
            </a:r>
            <a:endParaRPr sz="1600"/>
          </a:p>
        </p:txBody>
      </p:sp>
      <p:sp>
        <p:nvSpPr>
          <p:cNvPr id="2246" name="Google Shape;2246;p126"/>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Support encrypted communication.</a:t>
            </a:r>
            <a:endParaRPr sz="1600"/>
          </a:p>
        </p:txBody>
      </p:sp>
      <p:sp>
        <p:nvSpPr>
          <p:cNvPr id="2247" name="Google Shape;2247;p126"/>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Switch between Meterpreter shells.</a:t>
            </a:r>
            <a:endParaRPr sz="1600"/>
          </a:p>
        </p:txBody>
      </p:sp>
      <p:sp>
        <p:nvSpPr>
          <p:cNvPr id="2248" name="Google Shape;2248;p126"/>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Run Metasploit modules on remote hosts.</a:t>
            </a:r>
            <a:endParaRPr sz="1600"/>
          </a:p>
        </p:txBody>
      </p:sp>
      <p:pic>
        <p:nvPicPr>
          <p:cNvPr id="2249" name="Google Shape;2249;p126"/>
          <p:cNvPicPr preferRelativeResize="0"/>
          <p:nvPr/>
        </p:nvPicPr>
        <p:blipFill rotWithShape="1">
          <a:blip r:embed="rId3">
            <a:alphaModFix/>
          </a:blip>
          <a:srcRect l="10262" t="4101" r="13267" b="5154"/>
          <a:stretch/>
        </p:blipFill>
        <p:spPr>
          <a:xfrm>
            <a:off x="5793800" y="1368438"/>
            <a:ext cx="2755424" cy="3270125"/>
          </a:xfrm>
          <a:prstGeom prst="rect">
            <a:avLst/>
          </a:prstGeom>
          <a:noFill/>
          <a:ln>
            <a:noFill/>
          </a:ln>
          <a:effectLst>
            <a:outerShdw blurRad="57150" dist="19050" dir="5400000" algn="bl" rotWithShape="0">
              <a:srgbClr val="000000">
                <a:alpha val="50000"/>
              </a:srgbClr>
            </a:outerShdw>
          </a:effectLst>
        </p:spPr>
      </p:pic>
      <p:grpSp>
        <p:nvGrpSpPr>
          <p:cNvPr id="2250" name="Google Shape;2250;p126"/>
          <p:cNvGrpSpPr/>
          <p:nvPr/>
        </p:nvGrpSpPr>
        <p:grpSpPr>
          <a:xfrm>
            <a:off x="457200" y="1300225"/>
            <a:ext cx="776889" cy="621300"/>
            <a:chOff x="457200" y="1378813"/>
            <a:chExt cx="776889" cy="621300"/>
          </a:xfrm>
        </p:grpSpPr>
        <p:sp>
          <p:nvSpPr>
            <p:cNvPr id="2251" name="Google Shape;2251;p126"/>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52" name="Google Shape;2252;p126"/>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53" name="Google Shape;2253;p126"/>
          <p:cNvGrpSpPr/>
          <p:nvPr/>
        </p:nvGrpSpPr>
        <p:grpSpPr>
          <a:xfrm>
            <a:off x="457200" y="2000125"/>
            <a:ext cx="776889" cy="621300"/>
            <a:chOff x="457200" y="1378813"/>
            <a:chExt cx="776889" cy="621300"/>
          </a:xfrm>
        </p:grpSpPr>
        <p:sp>
          <p:nvSpPr>
            <p:cNvPr id="2254" name="Google Shape;2254;p126"/>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5" name="Google Shape;2255;p126"/>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56" name="Google Shape;2256;p126"/>
          <p:cNvGrpSpPr/>
          <p:nvPr/>
        </p:nvGrpSpPr>
        <p:grpSpPr>
          <a:xfrm>
            <a:off x="457200" y="2692850"/>
            <a:ext cx="776889" cy="621300"/>
            <a:chOff x="457200" y="1378813"/>
            <a:chExt cx="776889" cy="621300"/>
          </a:xfrm>
        </p:grpSpPr>
        <p:sp>
          <p:nvSpPr>
            <p:cNvPr id="2257" name="Google Shape;2257;p126"/>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8" name="Google Shape;2258;p126"/>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59" name="Google Shape;2259;p126"/>
          <p:cNvGrpSpPr/>
          <p:nvPr/>
        </p:nvGrpSpPr>
        <p:grpSpPr>
          <a:xfrm>
            <a:off x="457200" y="3390350"/>
            <a:ext cx="776889" cy="621300"/>
            <a:chOff x="457200" y="1378813"/>
            <a:chExt cx="776889" cy="621300"/>
          </a:xfrm>
        </p:grpSpPr>
        <p:sp>
          <p:nvSpPr>
            <p:cNvPr id="2260" name="Google Shape;2260;p126"/>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1" name="Google Shape;2261;p126"/>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62" name="Google Shape;2262;p126"/>
          <p:cNvGrpSpPr/>
          <p:nvPr/>
        </p:nvGrpSpPr>
        <p:grpSpPr>
          <a:xfrm>
            <a:off x="469500" y="4083075"/>
            <a:ext cx="776889" cy="621300"/>
            <a:chOff x="457200" y="1378813"/>
            <a:chExt cx="776889" cy="621300"/>
          </a:xfrm>
        </p:grpSpPr>
        <p:sp>
          <p:nvSpPr>
            <p:cNvPr id="2263" name="Google Shape;2263;p126"/>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4" name="Google Shape;2264;p126"/>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68"/>
        <p:cNvGrpSpPr/>
        <p:nvPr/>
      </p:nvGrpSpPr>
      <p:grpSpPr>
        <a:xfrm>
          <a:off x="0" y="0"/>
          <a:ext cx="0" cy="0"/>
          <a:chOff x="0" y="0"/>
          <a:chExt cx="0" cy="0"/>
        </a:xfrm>
      </p:grpSpPr>
      <p:pic>
        <p:nvPicPr>
          <p:cNvPr id="2269" name="Google Shape;2269;p127"/>
          <p:cNvPicPr preferRelativeResize="0"/>
          <p:nvPr/>
        </p:nvPicPr>
        <p:blipFill rotWithShape="1">
          <a:blip r:embed="rId3">
            <a:alphaModFix/>
          </a:blip>
          <a:srcRect t="79" b="69"/>
          <a:stretch/>
        </p:blipFill>
        <p:spPr>
          <a:xfrm>
            <a:off x="-12301" y="0"/>
            <a:ext cx="9168601" cy="5149358"/>
          </a:xfrm>
          <a:prstGeom prst="rect">
            <a:avLst/>
          </a:prstGeom>
          <a:noFill/>
          <a:ln>
            <a:noFill/>
          </a:ln>
        </p:spPr>
      </p:pic>
      <p:sp>
        <p:nvSpPr>
          <p:cNvPr id="2270" name="Google Shape;2270;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Meterpreter</a:t>
            </a:r>
            <a:endParaRPr/>
          </a:p>
        </p:txBody>
      </p:sp>
      <p:sp>
        <p:nvSpPr>
          <p:cNvPr id="2271" name="Google Shape;2271;p127"/>
          <p:cNvSpPr txBox="1">
            <a:spLocks noGrp="1"/>
          </p:cNvSpPr>
          <p:nvPr>
            <p:ph type="subTitle" idx="1"/>
          </p:nvPr>
        </p:nvSpPr>
        <p:spPr>
          <a:xfrm>
            <a:off x="0" y="585625"/>
            <a:ext cx="9144000" cy="455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addition to these capabilities, Meterpreter is engineered to be difficult to detect, leaving minimal traces on victim machines or the network.</a:t>
            </a:r>
            <a:endParaRPr/>
          </a:p>
        </p:txBody>
      </p:sp>
      <p:sp>
        <p:nvSpPr>
          <p:cNvPr id="2272" name="Google Shape;2272;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pic>
        <p:nvPicPr>
          <p:cNvPr id="2273" name="Google Shape;2273;p127"/>
          <p:cNvPicPr preferRelativeResize="0"/>
          <p:nvPr/>
        </p:nvPicPr>
        <p:blipFill rotWithShape="1">
          <a:blip r:embed="rId4">
            <a:alphaModFix/>
          </a:blip>
          <a:srcRect l="10262" t="4101" r="13267" b="5154"/>
          <a:stretch/>
        </p:blipFill>
        <p:spPr>
          <a:xfrm>
            <a:off x="6207650" y="1799312"/>
            <a:ext cx="1171575" cy="1390399"/>
          </a:xfrm>
          <a:prstGeom prst="rect">
            <a:avLst/>
          </a:prstGeom>
          <a:noFill/>
          <a:ln>
            <a:noFill/>
          </a:ln>
          <a:effectLst>
            <a:outerShdw blurRad="57150" dist="19050" dir="5400000" algn="bl" rotWithShape="0">
              <a:srgbClr val="000000">
                <a:alpha val="50000"/>
              </a:srgbClr>
            </a:outerShdw>
          </a:effectLst>
        </p:spPr>
      </p:pic>
      <p:sp>
        <p:nvSpPr>
          <p:cNvPr id="2274" name="Google Shape;2274;p127"/>
          <p:cNvSpPr/>
          <p:nvPr/>
        </p:nvSpPr>
        <p:spPr>
          <a:xfrm>
            <a:off x="1141275" y="1466425"/>
            <a:ext cx="3636300" cy="660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7"/>
          <p:cNvSpPr txBox="1">
            <a:spLocks noGrp="1"/>
          </p:cNvSpPr>
          <p:nvPr>
            <p:ph type="subTitle" idx="1"/>
          </p:nvPr>
        </p:nvSpPr>
        <p:spPr>
          <a:xfrm>
            <a:off x="1356200" y="1466350"/>
            <a:ext cx="3205500" cy="660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Runs entirely in memory, meaning it does not create files on the target.</a:t>
            </a:r>
            <a:endParaRPr sz="1400" dirty="0">
              <a:latin typeface="Roboto"/>
              <a:ea typeface="Roboto"/>
              <a:cs typeface="Roboto"/>
              <a:sym typeface="Roboto"/>
            </a:endParaRPr>
          </a:p>
        </p:txBody>
      </p:sp>
      <p:pic>
        <p:nvPicPr>
          <p:cNvPr id="2276" name="Google Shape;2276;p127"/>
          <p:cNvPicPr preferRelativeResize="0"/>
          <p:nvPr/>
        </p:nvPicPr>
        <p:blipFill rotWithShape="1">
          <a:blip r:embed="rId5">
            <a:alphaModFix/>
          </a:blip>
          <a:srcRect t="465" b="475"/>
          <a:stretch/>
        </p:blipFill>
        <p:spPr>
          <a:xfrm>
            <a:off x="429768" y="1490472"/>
            <a:ext cx="577805" cy="446400"/>
          </a:xfrm>
          <a:prstGeom prst="rect">
            <a:avLst/>
          </a:prstGeom>
          <a:noFill/>
          <a:ln>
            <a:noFill/>
          </a:ln>
        </p:spPr>
      </p:pic>
      <p:sp>
        <p:nvSpPr>
          <p:cNvPr id="2277" name="Google Shape;2277;p127"/>
          <p:cNvSpPr/>
          <p:nvPr/>
        </p:nvSpPr>
        <p:spPr>
          <a:xfrm>
            <a:off x="1141275" y="2247250"/>
            <a:ext cx="3636300" cy="1184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7"/>
          <p:cNvSpPr txBox="1">
            <a:spLocks noGrp="1"/>
          </p:cNvSpPr>
          <p:nvPr>
            <p:ph type="subTitle" idx="2"/>
          </p:nvPr>
        </p:nvSpPr>
        <p:spPr>
          <a:xfrm>
            <a:off x="1356200" y="2247175"/>
            <a:ext cx="3308400" cy="1184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Does not start any new processes on the victim, instead “injecting" itself into a program that's already running. (An SSH session launches a new shell process.)</a:t>
            </a:r>
            <a:endParaRPr sz="1400" dirty="0">
              <a:latin typeface="Roboto"/>
              <a:ea typeface="Roboto"/>
              <a:cs typeface="Roboto"/>
              <a:sym typeface="Roboto"/>
            </a:endParaRPr>
          </a:p>
        </p:txBody>
      </p:sp>
      <p:pic>
        <p:nvPicPr>
          <p:cNvPr id="2279" name="Google Shape;2279;p127"/>
          <p:cNvPicPr preferRelativeResize="0"/>
          <p:nvPr/>
        </p:nvPicPr>
        <p:blipFill rotWithShape="1">
          <a:blip r:embed="rId5">
            <a:alphaModFix/>
          </a:blip>
          <a:srcRect t="465" b="475"/>
          <a:stretch/>
        </p:blipFill>
        <p:spPr>
          <a:xfrm>
            <a:off x="429768" y="2271297"/>
            <a:ext cx="577805" cy="446400"/>
          </a:xfrm>
          <a:prstGeom prst="rect">
            <a:avLst/>
          </a:prstGeom>
          <a:noFill/>
          <a:ln>
            <a:noFill/>
          </a:ln>
        </p:spPr>
      </p:pic>
      <p:sp>
        <p:nvSpPr>
          <p:cNvPr id="2280" name="Google Shape;2280;p127"/>
          <p:cNvSpPr/>
          <p:nvPr/>
        </p:nvSpPr>
        <p:spPr>
          <a:xfrm>
            <a:off x="1141275" y="3613725"/>
            <a:ext cx="3636300" cy="660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7"/>
          <p:cNvSpPr txBox="1">
            <a:spLocks noGrp="1"/>
          </p:cNvSpPr>
          <p:nvPr>
            <p:ph type="subTitle" idx="3"/>
          </p:nvPr>
        </p:nvSpPr>
        <p:spPr>
          <a:xfrm>
            <a:off x="1356200" y="3613650"/>
            <a:ext cx="3205500" cy="660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latin typeface="Roboto"/>
                <a:ea typeface="Roboto"/>
                <a:cs typeface="Roboto"/>
                <a:sym typeface="Roboto"/>
              </a:rPr>
              <a:t>Encrypts all communication to and from </a:t>
            </a:r>
            <a:br>
              <a:rPr lang="en">
                <a:latin typeface="Roboto"/>
                <a:ea typeface="Roboto"/>
                <a:cs typeface="Roboto"/>
                <a:sym typeface="Roboto"/>
              </a:rPr>
            </a:br>
            <a:r>
              <a:rPr lang="en">
                <a:latin typeface="Roboto"/>
                <a:ea typeface="Roboto"/>
                <a:cs typeface="Roboto"/>
                <a:sym typeface="Roboto"/>
              </a:rPr>
              <a:t>the victim machine.</a:t>
            </a:r>
            <a:endParaRPr>
              <a:latin typeface="Roboto"/>
              <a:ea typeface="Roboto"/>
              <a:cs typeface="Roboto"/>
              <a:sym typeface="Roboto"/>
            </a:endParaRPr>
          </a:p>
        </p:txBody>
      </p:sp>
      <p:pic>
        <p:nvPicPr>
          <p:cNvPr id="2282" name="Google Shape;2282;p127"/>
          <p:cNvPicPr preferRelativeResize="0"/>
          <p:nvPr/>
        </p:nvPicPr>
        <p:blipFill rotWithShape="1">
          <a:blip r:embed="rId5">
            <a:alphaModFix/>
          </a:blip>
          <a:srcRect t="465" b="475"/>
          <a:stretch/>
        </p:blipFill>
        <p:spPr>
          <a:xfrm>
            <a:off x="429768" y="3637772"/>
            <a:ext cx="577805" cy="44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86"/>
        <p:cNvGrpSpPr/>
        <p:nvPr/>
      </p:nvGrpSpPr>
      <p:grpSpPr>
        <a:xfrm>
          <a:off x="0" y="0"/>
          <a:ext cx="0" cy="0"/>
          <a:chOff x="0" y="0"/>
          <a:chExt cx="0" cy="0"/>
        </a:xfrm>
      </p:grpSpPr>
      <p:sp>
        <p:nvSpPr>
          <p:cNvPr id="2287" name="Google Shape;2287;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Meterpreter Sessions</a:t>
            </a:r>
            <a:endParaRPr/>
          </a:p>
        </p:txBody>
      </p:sp>
      <p:sp>
        <p:nvSpPr>
          <p:cNvPr id="2288" name="Google Shape;2288;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700"/>
              <a:t>Opening a Meterpreter session on a target host consists of four main steps:</a:t>
            </a:r>
            <a:endParaRPr sz="1700"/>
          </a:p>
        </p:txBody>
      </p:sp>
      <p:sp>
        <p:nvSpPr>
          <p:cNvPr id="2289" name="Google Shape;2289;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
        <p:nvSpPr>
          <p:cNvPr id="2290" name="Google Shape;2290;p128"/>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1" name="Google Shape;2291;p128"/>
          <p:cNvGrpSpPr/>
          <p:nvPr/>
        </p:nvGrpSpPr>
        <p:grpSpPr>
          <a:xfrm>
            <a:off x="457200" y="1378813"/>
            <a:ext cx="776889" cy="621300"/>
            <a:chOff x="457200" y="1378813"/>
            <a:chExt cx="776889" cy="621300"/>
          </a:xfrm>
        </p:grpSpPr>
        <p:sp>
          <p:nvSpPr>
            <p:cNvPr id="2292" name="Google Shape;2292;p128"/>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93" name="Google Shape;2293;p128"/>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94" name="Google Shape;2294;p128"/>
          <p:cNvGrpSpPr/>
          <p:nvPr/>
        </p:nvGrpSpPr>
        <p:grpSpPr>
          <a:xfrm>
            <a:off x="457200" y="2228725"/>
            <a:ext cx="776889" cy="621300"/>
            <a:chOff x="457200" y="1378813"/>
            <a:chExt cx="776889" cy="621300"/>
          </a:xfrm>
        </p:grpSpPr>
        <p:sp>
          <p:nvSpPr>
            <p:cNvPr id="2295" name="Google Shape;2295;p128"/>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6" name="Google Shape;2296;p128"/>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97" name="Google Shape;2297;p128"/>
          <p:cNvGrpSpPr/>
          <p:nvPr/>
        </p:nvGrpSpPr>
        <p:grpSpPr>
          <a:xfrm>
            <a:off x="457200" y="3073850"/>
            <a:ext cx="776889" cy="621300"/>
            <a:chOff x="457200" y="1378813"/>
            <a:chExt cx="776889" cy="621300"/>
          </a:xfrm>
        </p:grpSpPr>
        <p:sp>
          <p:nvSpPr>
            <p:cNvPr id="2298" name="Google Shape;2298;p128"/>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9" name="Google Shape;2299;p128"/>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00" name="Google Shape;2300;p128"/>
          <p:cNvGrpSpPr/>
          <p:nvPr/>
        </p:nvGrpSpPr>
        <p:grpSpPr>
          <a:xfrm>
            <a:off x="457200" y="3923750"/>
            <a:ext cx="776889" cy="621300"/>
            <a:chOff x="457200" y="1378813"/>
            <a:chExt cx="776889" cy="621300"/>
          </a:xfrm>
        </p:grpSpPr>
        <p:sp>
          <p:nvSpPr>
            <p:cNvPr id="2301" name="Google Shape;2301;p128"/>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2" name="Google Shape;2302;p128"/>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303" name="Google Shape;2303;p128"/>
          <p:cNvSpPr txBox="1">
            <a:spLocks noGrp="1"/>
          </p:cNvSpPr>
          <p:nvPr>
            <p:ph type="subTitle" idx="3"/>
          </p:nvPr>
        </p:nvSpPr>
        <p:spPr>
          <a:xfrm>
            <a:off x="1563950" y="1398000"/>
            <a:ext cx="6990900" cy="606900"/>
          </a:xfrm>
          <a:prstGeom prst="rect">
            <a:avLst/>
          </a:prstGeom>
        </p:spPr>
        <p:txBody>
          <a:bodyPr spcFirstLastPara="1" wrap="square" lIns="0" tIns="0" rIns="457200" bIns="0" anchor="ctr" anchorCtr="0">
            <a:noAutofit/>
          </a:bodyPr>
          <a:lstStyle/>
          <a:p>
            <a:pPr marL="0" lvl="0" indent="0" algn="l" rtl="0">
              <a:spcBef>
                <a:spcPts val="0"/>
              </a:spcBef>
              <a:spcAft>
                <a:spcPts val="0"/>
              </a:spcAft>
              <a:buNone/>
            </a:pPr>
            <a:r>
              <a:rPr lang="en" sz="1600">
                <a:solidFill>
                  <a:schemeClr val="dk1"/>
                </a:solidFill>
              </a:rPr>
              <a:t>Exploiting the target.</a:t>
            </a:r>
            <a:endParaRPr sz="1600"/>
          </a:p>
        </p:txBody>
      </p:sp>
      <p:sp>
        <p:nvSpPr>
          <p:cNvPr id="2304" name="Google Shape;2304;p128"/>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28"/>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28"/>
          <p:cNvSpPr/>
          <p:nvPr/>
        </p:nvSpPr>
        <p:spPr>
          <a:xfrm>
            <a:off x="1352550" y="3918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28"/>
          <p:cNvSpPr txBox="1">
            <a:spLocks noGrp="1"/>
          </p:cNvSpPr>
          <p:nvPr>
            <p:ph type="subTitle" idx="4"/>
          </p:nvPr>
        </p:nvSpPr>
        <p:spPr>
          <a:xfrm>
            <a:off x="1563950" y="2233541"/>
            <a:ext cx="6990900" cy="606900"/>
          </a:xfrm>
          <a:prstGeom prst="rect">
            <a:avLst/>
          </a:prstGeom>
        </p:spPr>
        <p:txBody>
          <a:bodyPr spcFirstLastPara="1" wrap="square" lIns="0" tIns="0" rIns="457200" bIns="0" anchor="ctr" anchorCtr="0">
            <a:noAutofit/>
          </a:bodyPr>
          <a:lstStyle/>
          <a:p>
            <a:pPr marL="0" lvl="0" indent="0" algn="l" rtl="0">
              <a:spcBef>
                <a:spcPts val="0"/>
              </a:spcBef>
              <a:spcAft>
                <a:spcPts val="0"/>
              </a:spcAft>
              <a:buNone/>
            </a:pPr>
            <a:r>
              <a:rPr lang="en" sz="1600">
                <a:solidFill>
                  <a:schemeClr val="dk1"/>
                </a:solidFill>
              </a:rPr>
              <a:t>Uploading a Meterpreter payload on the target.</a:t>
            </a:r>
            <a:endParaRPr sz="1600"/>
          </a:p>
        </p:txBody>
      </p:sp>
      <p:sp>
        <p:nvSpPr>
          <p:cNvPr id="2308" name="Google Shape;2308;p128"/>
          <p:cNvSpPr txBox="1">
            <a:spLocks noGrp="1"/>
          </p:cNvSpPr>
          <p:nvPr>
            <p:ph type="subTitle" idx="5"/>
          </p:nvPr>
        </p:nvSpPr>
        <p:spPr>
          <a:xfrm>
            <a:off x="1573328" y="3076271"/>
            <a:ext cx="6990900" cy="606900"/>
          </a:xfrm>
          <a:prstGeom prst="rect">
            <a:avLst/>
          </a:prstGeom>
        </p:spPr>
        <p:txBody>
          <a:bodyPr spcFirstLastPara="1" wrap="square" lIns="0" tIns="0" rIns="457200" bIns="0" anchor="ctr" anchorCtr="0">
            <a:noAutofit/>
          </a:bodyPr>
          <a:lstStyle/>
          <a:p>
            <a:pPr marL="0" lvl="0" indent="0" algn="l" rtl="0">
              <a:spcBef>
                <a:spcPts val="0"/>
              </a:spcBef>
              <a:spcAft>
                <a:spcPts val="0"/>
              </a:spcAft>
              <a:buNone/>
            </a:pPr>
            <a:r>
              <a:rPr lang="en" sz="1600">
                <a:solidFill>
                  <a:schemeClr val="dk1"/>
                </a:solidFill>
              </a:rPr>
              <a:t>Starting a TCP listener.</a:t>
            </a:r>
            <a:endParaRPr sz="1600"/>
          </a:p>
        </p:txBody>
      </p:sp>
      <p:sp>
        <p:nvSpPr>
          <p:cNvPr id="2309" name="Google Shape;2309;p128"/>
          <p:cNvSpPr txBox="1">
            <a:spLocks noGrp="1"/>
          </p:cNvSpPr>
          <p:nvPr>
            <p:ph type="subTitle" idx="6"/>
          </p:nvPr>
        </p:nvSpPr>
        <p:spPr>
          <a:xfrm>
            <a:off x="1563950" y="3918975"/>
            <a:ext cx="6990900" cy="606900"/>
          </a:xfrm>
          <a:prstGeom prst="rect">
            <a:avLst/>
          </a:prstGeom>
        </p:spPr>
        <p:txBody>
          <a:bodyPr spcFirstLastPara="1" wrap="square" lIns="0" tIns="0" rIns="457200" bIns="0" anchor="ctr" anchorCtr="0">
            <a:noAutofit/>
          </a:bodyPr>
          <a:lstStyle/>
          <a:p>
            <a:pPr marL="0" lvl="0" indent="0" algn="l" rtl="0">
              <a:spcBef>
                <a:spcPts val="0"/>
              </a:spcBef>
              <a:spcAft>
                <a:spcPts val="0"/>
              </a:spcAft>
              <a:buNone/>
            </a:pPr>
            <a:r>
              <a:rPr lang="en" sz="1600">
                <a:solidFill>
                  <a:schemeClr val="dk1"/>
                </a:solidFill>
              </a:rPr>
              <a:t>Executing the Meterpreter payload.</a:t>
            </a:r>
            <a:endParaRPr sz="1600"/>
          </a:p>
        </p:txBody>
      </p:sp>
      <p:pic>
        <p:nvPicPr>
          <p:cNvPr id="2310" name="Google Shape;2310;p128"/>
          <p:cNvPicPr preferRelativeResize="0"/>
          <p:nvPr/>
        </p:nvPicPr>
        <p:blipFill>
          <a:blip r:embed="rId3">
            <a:alphaModFix/>
          </a:blip>
          <a:stretch>
            <a:fillRect/>
          </a:stretch>
        </p:blipFill>
        <p:spPr>
          <a:xfrm>
            <a:off x="7809375" y="63375"/>
            <a:ext cx="1334625" cy="1334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14"/>
        <p:cNvGrpSpPr/>
        <p:nvPr/>
      </p:nvGrpSpPr>
      <p:grpSpPr>
        <a:xfrm>
          <a:off x="0" y="0"/>
          <a:ext cx="0" cy="0"/>
          <a:chOff x="0" y="0"/>
          <a:chExt cx="0" cy="0"/>
        </a:xfrm>
      </p:grpSpPr>
      <p:sp>
        <p:nvSpPr>
          <p:cNvPr id="2315" name="Google Shape;2315;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Meterpreter Sessions</a:t>
            </a:r>
            <a:endParaRPr/>
          </a:p>
        </p:txBody>
      </p:sp>
      <p:sp>
        <p:nvSpPr>
          <p:cNvPr id="2316" name="Google Shape;2316;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700"/>
              <a:t>Opening a Meterpreter session on a target host consists of four main steps:</a:t>
            </a:r>
            <a:endParaRPr sz="1700"/>
          </a:p>
        </p:txBody>
      </p:sp>
      <p:sp>
        <p:nvSpPr>
          <p:cNvPr id="2317" name="Google Shape;2317;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
        <p:nvSpPr>
          <p:cNvPr id="2318" name="Google Shape;2318;p129"/>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129"/>
          <p:cNvGrpSpPr/>
          <p:nvPr/>
        </p:nvGrpSpPr>
        <p:grpSpPr>
          <a:xfrm>
            <a:off x="457200" y="1378813"/>
            <a:ext cx="776889" cy="621300"/>
            <a:chOff x="457200" y="1378813"/>
            <a:chExt cx="776889" cy="621300"/>
          </a:xfrm>
        </p:grpSpPr>
        <p:sp>
          <p:nvSpPr>
            <p:cNvPr id="2320" name="Google Shape;2320;p129"/>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21" name="Google Shape;2321;p129"/>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22" name="Google Shape;2322;p129"/>
          <p:cNvGrpSpPr/>
          <p:nvPr/>
        </p:nvGrpSpPr>
        <p:grpSpPr>
          <a:xfrm>
            <a:off x="457200" y="2228725"/>
            <a:ext cx="776889" cy="621300"/>
            <a:chOff x="457200" y="1378813"/>
            <a:chExt cx="776889" cy="621300"/>
          </a:xfrm>
        </p:grpSpPr>
        <p:sp>
          <p:nvSpPr>
            <p:cNvPr id="2323" name="Google Shape;2323;p129"/>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24" name="Google Shape;2324;p129"/>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25" name="Google Shape;2325;p129"/>
          <p:cNvGrpSpPr/>
          <p:nvPr/>
        </p:nvGrpSpPr>
        <p:grpSpPr>
          <a:xfrm>
            <a:off x="457200" y="3073850"/>
            <a:ext cx="776889" cy="621300"/>
            <a:chOff x="457200" y="1378813"/>
            <a:chExt cx="776889" cy="621300"/>
          </a:xfrm>
        </p:grpSpPr>
        <p:sp>
          <p:nvSpPr>
            <p:cNvPr id="2326" name="Google Shape;2326;p129"/>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27" name="Google Shape;2327;p129"/>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28" name="Google Shape;2328;p129"/>
          <p:cNvGrpSpPr/>
          <p:nvPr/>
        </p:nvGrpSpPr>
        <p:grpSpPr>
          <a:xfrm>
            <a:off x="457200" y="3923750"/>
            <a:ext cx="776889" cy="621300"/>
            <a:chOff x="457200" y="1378813"/>
            <a:chExt cx="776889" cy="621300"/>
          </a:xfrm>
        </p:grpSpPr>
        <p:sp>
          <p:nvSpPr>
            <p:cNvPr id="2329" name="Google Shape;2329;p129"/>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0" name="Google Shape;2330;p129"/>
            <p:cNvSpPr/>
            <p:nvPr/>
          </p:nvSpPr>
          <p:spPr>
            <a:xfrm rot="5400000">
              <a:off x="969614" y="1607625"/>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331" name="Google Shape;2331;p129"/>
          <p:cNvSpPr txBox="1">
            <a:spLocks noGrp="1"/>
          </p:cNvSpPr>
          <p:nvPr>
            <p:ph type="subTitle" idx="3"/>
          </p:nvPr>
        </p:nvSpPr>
        <p:spPr>
          <a:xfrm>
            <a:off x="1563950" y="1398000"/>
            <a:ext cx="6990900" cy="606900"/>
          </a:xfrm>
          <a:prstGeom prst="rect">
            <a:avLst/>
          </a:prstGeom>
        </p:spPr>
        <p:txBody>
          <a:bodyPr spcFirstLastPara="1" wrap="square" lIns="0" tIns="0" rIns="457200" bIns="0" anchor="ctr" anchorCtr="0">
            <a:noAutofit/>
          </a:bodyPr>
          <a:lstStyle/>
          <a:p>
            <a:pPr marL="0" lvl="0" indent="0" algn="l" rtl="0">
              <a:spcBef>
                <a:spcPts val="0"/>
              </a:spcBef>
              <a:spcAft>
                <a:spcPts val="0"/>
              </a:spcAft>
              <a:buNone/>
            </a:pPr>
            <a:r>
              <a:rPr lang="en" sz="1600">
                <a:solidFill>
                  <a:schemeClr val="dk1"/>
                </a:solidFill>
              </a:rPr>
              <a:t>Exploiting the target.</a:t>
            </a:r>
            <a:endParaRPr sz="1600"/>
          </a:p>
        </p:txBody>
      </p:sp>
      <p:sp>
        <p:nvSpPr>
          <p:cNvPr id="2332" name="Google Shape;2332;p129"/>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29"/>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29"/>
          <p:cNvSpPr/>
          <p:nvPr/>
        </p:nvSpPr>
        <p:spPr>
          <a:xfrm>
            <a:off x="1352550" y="3918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29"/>
          <p:cNvSpPr txBox="1">
            <a:spLocks noGrp="1"/>
          </p:cNvSpPr>
          <p:nvPr>
            <p:ph type="subTitle" idx="4"/>
          </p:nvPr>
        </p:nvSpPr>
        <p:spPr>
          <a:xfrm>
            <a:off x="1563950" y="2233541"/>
            <a:ext cx="6990900" cy="606900"/>
          </a:xfrm>
          <a:prstGeom prst="rect">
            <a:avLst/>
          </a:prstGeom>
        </p:spPr>
        <p:txBody>
          <a:bodyPr spcFirstLastPara="1" wrap="square" lIns="0" tIns="0" rIns="457200" bIns="0" anchor="ctr" anchorCtr="0">
            <a:noAutofit/>
          </a:bodyPr>
          <a:lstStyle/>
          <a:p>
            <a:pPr marL="0" lvl="0" indent="0" algn="l" rtl="0">
              <a:spcBef>
                <a:spcPts val="0"/>
              </a:spcBef>
              <a:spcAft>
                <a:spcPts val="0"/>
              </a:spcAft>
              <a:buNone/>
            </a:pPr>
            <a:r>
              <a:rPr lang="en" sz="1600">
                <a:solidFill>
                  <a:schemeClr val="dk1"/>
                </a:solidFill>
              </a:rPr>
              <a:t>Uploading a Meterpreter payload on the target.</a:t>
            </a:r>
            <a:endParaRPr sz="1600"/>
          </a:p>
        </p:txBody>
      </p:sp>
      <p:sp>
        <p:nvSpPr>
          <p:cNvPr id="2336" name="Google Shape;2336;p129"/>
          <p:cNvSpPr txBox="1">
            <a:spLocks noGrp="1"/>
          </p:cNvSpPr>
          <p:nvPr>
            <p:ph type="subTitle" idx="5"/>
          </p:nvPr>
        </p:nvSpPr>
        <p:spPr>
          <a:xfrm>
            <a:off x="1573328" y="3076271"/>
            <a:ext cx="6990900" cy="606900"/>
          </a:xfrm>
          <a:prstGeom prst="rect">
            <a:avLst/>
          </a:prstGeom>
        </p:spPr>
        <p:txBody>
          <a:bodyPr spcFirstLastPara="1" wrap="square" lIns="0" tIns="0" rIns="457200" bIns="0" anchor="ctr" anchorCtr="0">
            <a:noAutofit/>
          </a:bodyPr>
          <a:lstStyle/>
          <a:p>
            <a:pPr marL="0" lvl="0" indent="0" algn="l" rtl="0">
              <a:spcBef>
                <a:spcPts val="0"/>
              </a:spcBef>
              <a:spcAft>
                <a:spcPts val="0"/>
              </a:spcAft>
              <a:buNone/>
            </a:pPr>
            <a:r>
              <a:rPr lang="en" sz="1600">
                <a:solidFill>
                  <a:schemeClr val="dk1"/>
                </a:solidFill>
              </a:rPr>
              <a:t>Starting a TCP listener.</a:t>
            </a:r>
            <a:endParaRPr sz="1600"/>
          </a:p>
        </p:txBody>
      </p:sp>
      <p:sp>
        <p:nvSpPr>
          <p:cNvPr id="2337" name="Google Shape;2337;p129"/>
          <p:cNvSpPr txBox="1">
            <a:spLocks noGrp="1"/>
          </p:cNvSpPr>
          <p:nvPr>
            <p:ph type="subTitle" idx="6"/>
          </p:nvPr>
        </p:nvSpPr>
        <p:spPr>
          <a:xfrm>
            <a:off x="1563950" y="3918975"/>
            <a:ext cx="6990900" cy="606900"/>
          </a:xfrm>
          <a:prstGeom prst="rect">
            <a:avLst/>
          </a:prstGeom>
        </p:spPr>
        <p:txBody>
          <a:bodyPr spcFirstLastPara="1" wrap="square" lIns="0" tIns="0" rIns="457200" bIns="0" anchor="ctr" anchorCtr="0">
            <a:noAutofit/>
          </a:bodyPr>
          <a:lstStyle/>
          <a:p>
            <a:pPr marL="0" lvl="0" indent="0" algn="l" rtl="0">
              <a:spcBef>
                <a:spcPts val="0"/>
              </a:spcBef>
              <a:spcAft>
                <a:spcPts val="0"/>
              </a:spcAft>
              <a:buNone/>
            </a:pPr>
            <a:r>
              <a:rPr lang="en" sz="1600">
                <a:solidFill>
                  <a:schemeClr val="dk1"/>
                </a:solidFill>
              </a:rPr>
              <a:t>Executing the Meterpreter payload.</a:t>
            </a:r>
            <a:endParaRPr sz="1600"/>
          </a:p>
        </p:txBody>
      </p:sp>
      <p:pic>
        <p:nvPicPr>
          <p:cNvPr id="2338" name="Google Shape;2338;p129"/>
          <p:cNvPicPr preferRelativeResize="0"/>
          <p:nvPr/>
        </p:nvPicPr>
        <p:blipFill>
          <a:blip r:embed="rId3">
            <a:alphaModFix/>
          </a:blip>
          <a:stretch>
            <a:fillRect/>
          </a:stretch>
        </p:blipFill>
        <p:spPr>
          <a:xfrm>
            <a:off x="7809375" y="63375"/>
            <a:ext cx="1334625" cy="1334625"/>
          </a:xfrm>
          <a:prstGeom prst="rect">
            <a:avLst/>
          </a:prstGeom>
          <a:noFill/>
          <a:ln>
            <a:noFill/>
          </a:ln>
        </p:spPr>
      </p:pic>
      <p:pic>
        <p:nvPicPr>
          <p:cNvPr id="2339" name="Google Shape;2339;p129"/>
          <p:cNvPicPr preferRelativeResize="0"/>
          <p:nvPr/>
        </p:nvPicPr>
        <p:blipFill>
          <a:blip r:embed="rId4">
            <a:alphaModFix/>
          </a:blip>
          <a:stretch>
            <a:fillRect/>
          </a:stretch>
        </p:blipFill>
        <p:spPr>
          <a:xfrm>
            <a:off x="5767154" y="1513800"/>
            <a:ext cx="446800" cy="2889551"/>
          </a:xfrm>
          <a:prstGeom prst="rect">
            <a:avLst/>
          </a:prstGeom>
          <a:noFill/>
          <a:ln>
            <a:noFill/>
          </a:ln>
        </p:spPr>
      </p:pic>
      <p:sp>
        <p:nvSpPr>
          <p:cNvPr id="2340" name="Google Shape;2340;p129"/>
          <p:cNvSpPr/>
          <p:nvPr/>
        </p:nvSpPr>
        <p:spPr>
          <a:xfrm>
            <a:off x="6418450" y="1796075"/>
            <a:ext cx="2199600" cy="2325000"/>
          </a:xfrm>
          <a:prstGeom prst="roundRect">
            <a:avLst>
              <a:gd name="adj" fmla="val 6083"/>
            </a:avLst>
          </a:prstGeom>
          <a:solidFill>
            <a:srgbClr val="0D78B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FFFFFF"/>
                </a:solidFill>
                <a:latin typeface="Roboto"/>
                <a:ea typeface="Roboto"/>
                <a:cs typeface="Roboto"/>
                <a:sym typeface="Roboto"/>
              </a:rPr>
              <a:t>In practice,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this is equal</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to setting up and running the exploit.</a:t>
            </a:r>
            <a:endParaRPr sz="1800">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0DCE8"/>
        </a:solidFill>
        <a:effectLst/>
      </p:bgPr>
    </p:bg>
    <p:spTree>
      <p:nvGrpSpPr>
        <p:cNvPr id="1" name="Shape 2344"/>
        <p:cNvGrpSpPr/>
        <p:nvPr/>
      </p:nvGrpSpPr>
      <p:grpSpPr>
        <a:xfrm>
          <a:off x="0" y="0"/>
          <a:ext cx="0" cy="0"/>
          <a:chOff x="0" y="0"/>
          <a:chExt cx="0" cy="0"/>
        </a:xfrm>
      </p:grpSpPr>
      <p:sp>
        <p:nvSpPr>
          <p:cNvPr id="2345" name="Google Shape;2345;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Meterpreter Commands</a:t>
            </a:r>
            <a:endParaRPr/>
          </a:p>
        </p:txBody>
      </p:sp>
      <p:sp>
        <p:nvSpPr>
          <p:cNvPr id="2346" name="Google Shape;2346;p130"/>
          <p:cNvSpPr txBox="1">
            <a:spLocks noGrp="1"/>
          </p:cNvSpPr>
          <p:nvPr>
            <p:ph type="body" idx="3"/>
          </p:nvPr>
        </p:nvSpPr>
        <p:spPr>
          <a:xfrm>
            <a:off x="3468113" y="1222875"/>
            <a:ext cx="5319000" cy="266700"/>
          </a:xfrm>
          <a:prstGeom prst="rect">
            <a:avLst/>
          </a:prstGeom>
        </p:spPr>
        <p:txBody>
          <a:bodyPr spcFirstLastPara="1" wrap="square" lIns="457200" tIns="0" rIns="457200" bIns="914400" anchor="t" anchorCtr="0">
            <a:noAutofit/>
          </a:bodyPr>
          <a:lstStyle/>
          <a:p>
            <a:pPr marL="0" lvl="0" indent="0" algn="ctr" rtl="0">
              <a:spcBef>
                <a:spcPts val="0"/>
              </a:spcBef>
              <a:spcAft>
                <a:spcPts val="0"/>
              </a:spcAft>
              <a:buNone/>
            </a:pPr>
            <a:r>
              <a:rPr lang="en"/>
              <a:t>We can list all open Meterpreter sessions by running:</a:t>
            </a:r>
            <a:endParaRPr/>
          </a:p>
          <a:p>
            <a:pPr marL="0" lvl="0" indent="0" algn="ctr" rtl="0">
              <a:spcBef>
                <a:spcPts val="800"/>
              </a:spcBef>
              <a:spcAft>
                <a:spcPts val="800"/>
              </a:spcAft>
              <a:buNone/>
            </a:pPr>
            <a:endParaRPr>
              <a:latin typeface="Inconsolata"/>
              <a:ea typeface="Inconsolata"/>
              <a:cs typeface="Inconsolata"/>
              <a:sym typeface="Inconsolata"/>
            </a:endParaRPr>
          </a:p>
        </p:txBody>
      </p:sp>
      <p:sp>
        <p:nvSpPr>
          <p:cNvPr id="2347" name="Google Shape;2347;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
        <p:nvSpPr>
          <p:cNvPr id="2348" name="Google Shape;2348;p130"/>
          <p:cNvSpPr txBox="1">
            <a:spLocks noGrp="1"/>
          </p:cNvSpPr>
          <p:nvPr>
            <p:ph type="body" idx="3"/>
          </p:nvPr>
        </p:nvSpPr>
        <p:spPr>
          <a:xfrm>
            <a:off x="3974063" y="2427875"/>
            <a:ext cx="4307100" cy="325500"/>
          </a:xfrm>
          <a:prstGeom prst="rect">
            <a:avLst/>
          </a:prstGeom>
        </p:spPr>
        <p:txBody>
          <a:bodyPr spcFirstLastPara="1" wrap="square" lIns="457200" tIns="0" rIns="457200" bIns="914400" anchor="t" anchorCtr="0">
            <a:noAutofit/>
          </a:bodyPr>
          <a:lstStyle/>
          <a:p>
            <a:pPr marL="0" lvl="0" indent="0" algn="ctr" rtl="0">
              <a:spcBef>
                <a:spcPts val="0"/>
              </a:spcBef>
              <a:spcAft>
                <a:spcPts val="800"/>
              </a:spcAft>
              <a:buNone/>
            </a:pPr>
            <a:r>
              <a:rPr lang="en"/>
              <a:t>We can connect to a session with:</a:t>
            </a:r>
            <a:endParaRPr>
              <a:latin typeface="Inconsolata"/>
              <a:ea typeface="Inconsolata"/>
              <a:cs typeface="Inconsolata"/>
              <a:sym typeface="Inconsolata"/>
            </a:endParaRPr>
          </a:p>
        </p:txBody>
      </p:sp>
      <p:sp>
        <p:nvSpPr>
          <p:cNvPr id="2349" name="Google Shape;2349;p130"/>
          <p:cNvSpPr/>
          <p:nvPr/>
        </p:nvSpPr>
        <p:spPr>
          <a:xfrm>
            <a:off x="5043413" y="1607625"/>
            <a:ext cx="2168400" cy="533700"/>
          </a:xfrm>
          <a:prstGeom prst="roundRect">
            <a:avLst>
              <a:gd name="adj" fmla="val 10369"/>
            </a:avLst>
          </a:prstGeom>
          <a:solidFill>
            <a:srgbClr val="CAFBFC"/>
          </a:solidFill>
          <a:ln w="28575" cap="flat" cmpd="sng">
            <a:solidFill>
              <a:srgbClr val="5ACA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a:solidFill>
                  <a:srgbClr val="0000FF"/>
                </a:solidFill>
                <a:latin typeface="Inconsolata"/>
                <a:ea typeface="Inconsolata"/>
                <a:cs typeface="Inconsolata"/>
                <a:sym typeface="Inconsolata"/>
              </a:rPr>
              <a:t>sessions</a:t>
            </a:r>
            <a:endParaRPr sz="2200">
              <a:solidFill>
                <a:srgbClr val="0000FF"/>
              </a:solidFill>
              <a:latin typeface="Inconsolata"/>
              <a:ea typeface="Inconsolata"/>
              <a:cs typeface="Inconsolata"/>
              <a:sym typeface="Inconsolata"/>
            </a:endParaRPr>
          </a:p>
        </p:txBody>
      </p:sp>
      <p:sp>
        <p:nvSpPr>
          <p:cNvPr id="2350" name="Google Shape;2350;p130"/>
          <p:cNvSpPr/>
          <p:nvPr/>
        </p:nvSpPr>
        <p:spPr>
          <a:xfrm>
            <a:off x="4099463" y="2787500"/>
            <a:ext cx="4056300" cy="533700"/>
          </a:xfrm>
          <a:prstGeom prst="roundRect">
            <a:avLst>
              <a:gd name="adj" fmla="val 10369"/>
            </a:avLst>
          </a:prstGeom>
          <a:solidFill>
            <a:srgbClr val="CAFBFC"/>
          </a:solidFill>
          <a:ln w="28575" cap="flat" cmpd="sng">
            <a:solidFill>
              <a:srgbClr val="5ACA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200">
                <a:solidFill>
                  <a:schemeClr val="dk1"/>
                </a:solidFill>
                <a:latin typeface="Inconsolata"/>
                <a:ea typeface="Inconsolata"/>
                <a:cs typeface="Inconsolata"/>
                <a:sym typeface="Inconsolata"/>
              </a:rPr>
              <a:t>sessions </a:t>
            </a:r>
            <a:r>
              <a:rPr lang="en" sz="2200">
                <a:solidFill>
                  <a:srgbClr val="0000FF"/>
                </a:solidFill>
                <a:latin typeface="Inconsolata"/>
                <a:ea typeface="Inconsolata"/>
                <a:cs typeface="Inconsolata"/>
                <a:sym typeface="Inconsolata"/>
              </a:rPr>
              <a:t>-i &lt;session ID&gt;</a:t>
            </a:r>
            <a:endParaRPr sz="2200">
              <a:solidFill>
                <a:srgbClr val="0000FF"/>
              </a:solidFill>
              <a:latin typeface="Inconsolata"/>
              <a:ea typeface="Inconsolata"/>
              <a:cs typeface="Inconsolata"/>
              <a:sym typeface="Inconsolata"/>
            </a:endParaRPr>
          </a:p>
        </p:txBody>
      </p:sp>
      <p:sp>
        <p:nvSpPr>
          <p:cNvPr id="2351" name="Google Shape;2351;p130"/>
          <p:cNvSpPr txBox="1"/>
          <p:nvPr/>
        </p:nvSpPr>
        <p:spPr>
          <a:xfrm>
            <a:off x="3974075" y="3464825"/>
            <a:ext cx="4466400" cy="775800"/>
          </a:xfrm>
          <a:prstGeom prst="rect">
            <a:avLst/>
          </a:prstGeom>
          <a:noFill/>
          <a:ln>
            <a:noFill/>
          </a:ln>
        </p:spPr>
        <p:txBody>
          <a:bodyPr spcFirstLastPara="1" wrap="square" lIns="0" tIns="91425" rIns="91425" bIns="91425" anchor="t" anchorCtr="0">
            <a:noAutofit/>
          </a:bodyPr>
          <a:lstStyle/>
          <a:p>
            <a:pPr marL="0" lvl="0" indent="0" algn="ctr" rtl="0">
              <a:lnSpc>
                <a:spcPct val="115000"/>
              </a:lnSpc>
              <a:spcBef>
                <a:spcPts val="0"/>
              </a:spcBef>
              <a:spcAft>
                <a:spcPts val="800"/>
              </a:spcAft>
              <a:buNone/>
            </a:pPr>
            <a:r>
              <a:rPr lang="en">
                <a:solidFill>
                  <a:schemeClr val="dk1"/>
                </a:solidFill>
                <a:latin typeface="Roboto"/>
                <a:ea typeface="Roboto"/>
                <a:cs typeface="Roboto"/>
                <a:sym typeface="Roboto"/>
              </a:rPr>
              <a:t>Once we connect to a session, any command we type is run on the Meterpreter shell on the victim, instead of in MSFconsole on our attacking machine.</a:t>
            </a:r>
            <a:endParaRPr>
              <a:latin typeface="Roboto"/>
              <a:ea typeface="Roboto"/>
              <a:cs typeface="Roboto"/>
              <a:sym typeface="Roboto"/>
            </a:endParaRPr>
          </a:p>
        </p:txBody>
      </p:sp>
      <p:sp>
        <p:nvSpPr>
          <p:cNvPr id="2352" name="Google Shape;2352;p130"/>
          <p:cNvSpPr/>
          <p:nvPr/>
        </p:nvSpPr>
        <p:spPr>
          <a:xfrm>
            <a:off x="457200" y="1146675"/>
            <a:ext cx="2904900" cy="3017700"/>
          </a:xfrm>
          <a:prstGeom prst="roundRect">
            <a:avLst>
              <a:gd name="adj" fmla="val 6083"/>
            </a:avLst>
          </a:prstGeom>
          <a:solidFill>
            <a:srgbClr val="0D78B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FFFFFF"/>
                </a:solidFill>
                <a:latin typeface="Roboto"/>
                <a:ea typeface="Roboto"/>
                <a:cs typeface="Roboto"/>
                <a:sym typeface="Roboto"/>
              </a:rPr>
              <a:t>The easiest way to</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open a Meterpreter shell is to select an exploit</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and set its payload to</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a Meterpreter binary.</a:t>
            </a:r>
            <a:endParaRPr sz="18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56"/>
        <p:cNvGrpSpPr/>
        <p:nvPr/>
      </p:nvGrpSpPr>
      <p:grpSpPr>
        <a:xfrm>
          <a:off x="0" y="0"/>
          <a:ext cx="0" cy="0"/>
          <a:chOff x="0" y="0"/>
          <a:chExt cx="0" cy="0"/>
        </a:xfrm>
      </p:grpSpPr>
      <p:sp>
        <p:nvSpPr>
          <p:cNvPr id="2357" name="Google Shape;2357;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Meterpreter Commands</a:t>
            </a:r>
            <a:endParaRPr/>
          </a:p>
        </p:txBody>
      </p:sp>
      <p:graphicFrame>
        <p:nvGraphicFramePr>
          <p:cNvPr id="2358" name="Google Shape;2358;p131"/>
          <p:cNvGraphicFramePr/>
          <p:nvPr/>
        </p:nvGraphicFramePr>
        <p:xfrm>
          <a:off x="418975" y="932775"/>
          <a:ext cx="8450700" cy="3530165"/>
        </p:xfrm>
        <a:graphic>
          <a:graphicData uri="http://schemas.openxmlformats.org/drawingml/2006/table">
            <a:tbl>
              <a:tblPr>
                <a:noFill/>
                <a:tableStyleId>{0DFF1F10-9932-4BE6-9520-51EC63589718}</a:tableStyleId>
              </a:tblPr>
              <a:tblGrid>
                <a:gridCol w="1519650">
                  <a:extLst>
                    <a:ext uri="{9D8B030D-6E8A-4147-A177-3AD203B41FA5}">
                      <a16:colId xmlns:a16="http://schemas.microsoft.com/office/drawing/2014/main" val="20000"/>
                    </a:ext>
                  </a:extLst>
                </a:gridCol>
                <a:gridCol w="6931050">
                  <a:extLst>
                    <a:ext uri="{9D8B030D-6E8A-4147-A177-3AD203B41FA5}">
                      <a16:colId xmlns:a16="http://schemas.microsoft.com/office/drawing/2014/main" val="20001"/>
                    </a:ext>
                  </a:extLst>
                </a:gridCol>
              </a:tblGrid>
              <a:tr h="100000">
                <a:tc>
                  <a:txBody>
                    <a:bodyPr/>
                    <a:lstStyle/>
                    <a:p>
                      <a:pPr marL="0" lvl="0" indent="0" algn="l" rtl="0">
                        <a:spcBef>
                          <a:spcPts val="0"/>
                        </a:spcBef>
                        <a:spcAft>
                          <a:spcPts val="0"/>
                        </a:spcAft>
                        <a:buNone/>
                      </a:pPr>
                      <a:r>
                        <a:rPr lang="en" sz="1500">
                          <a:solidFill>
                            <a:srgbClr val="FFFFFF"/>
                          </a:solidFill>
                          <a:latin typeface="Roboto"/>
                          <a:ea typeface="Roboto"/>
                          <a:cs typeface="Roboto"/>
                          <a:sym typeface="Roboto"/>
                        </a:rPr>
                        <a:t>Command</a:t>
                      </a:r>
                      <a:endParaRPr sz="1500">
                        <a:solidFill>
                          <a:srgbClr val="FFFFFF"/>
                        </a:solidFill>
                        <a:latin typeface="Roboto"/>
                        <a:ea typeface="Roboto"/>
                        <a:cs typeface="Roboto"/>
                        <a:sym typeface="Roboto"/>
                      </a:endParaRPr>
                    </a:p>
                  </a:txBody>
                  <a:tcPr marL="91425" marR="91425" marT="27425" marB="27425">
                    <a:lnL w="9525" cap="flat" cmpd="sng">
                      <a:solidFill>
                        <a:srgbClr val="0D78B9"/>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0D78B9"/>
                    </a:solidFill>
                  </a:tcPr>
                </a:tc>
                <a:tc>
                  <a:txBody>
                    <a:bodyPr/>
                    <a:lstStyle/>
                    <a:p>
                      <a:pPr marL="0" lvl="0" indent="0" algn="l" rtl="0">
                        <a:spcBef>
                          <a:spcPts val="0"/>
                        </a:spcBef>
                        <a:spcAft>
                          <a:spcPts val="0"/>
                        </a:spcAft>
                        <a:buNone/>
                      </a:pPr>
                      <a:r>
                        <a:rPr lang="en" sz="1500">
                          <a:solidFill>
                            <a:srgbClr val="FFFFFF"/>
                          </a:solidFill>
                          <a:latin typeface="Roboto"/>
                          <a:ea typeface="Roboto"/>
                          <a:cs typeface="Roboto"/>
                          <a:sym typeface="Roboto"/>
                        </a:rPr>
                        <a:t>Action</a:t>
                      </a:r>
                      <a:endParaRPr sz="1500">
                        <a:solidFill>
                          <a:srgbClr val="FFFFFF"/>
                        </a:solidFill>
                        <a:latin typeface="Roboto"/>
                        <a:ea typeface="Roboto"/>
                        <a:cs typeface="Roboto"/>
                        <a:sym typeface="Roboto"/>
                      </a:endParaRPr>
                    </a:p>
                  </a:txBody>
                  <a:tcPr marL="182875" marR="91425" marT="27425" marB="27425">
                    <a:lnL w="9525" cap="flat" cmpd="sng">
                      <a:solidFill>
                        <a:srgbClr val="FFFFFF"/>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0D78B9"/>
                    </a:solidFill>
                  </a:tcPr>
                </a:tc>
                <a:extLst>
                  <a:ext uri="{0D108BD9-81ED-4DB2-BD59-A6C34878D82A}">
                    <a16:rowId xmlns:a16="http://schemas.microsoft.com/office/drawing/2014/main" val="10000"/>
                  </a:ext>
                </a:extLst>
              </a:tr>
              <a:tr h="229500">
                <a:tc>
                  <a:txBody>
                    <a:bodyPr/>
                    <a:lstStyle/>
                    <a:p>
                      <a:pPr marL="0" lvl="0" indent="0" algn="l" rtl="0">
                        <a:spcBef>
                          <a:spcPts val="0"/>
                        </a:spcBef>
                        <a:spcAft>
                          <a:spcPts val="0"/>
                        </a:spcAft>
                        <a:buNone/>
                      </a:pPr>
                      <a:r>
                        <a:rPr lang="en" b="1">
                          <a:latin typeface="Inconsolata"/>
                          <a:ea typeface="Inconsolata"/>
                          <a:cs typeface="Inconsolata"/>
                          <a:sym typeface="Inconsolata"/>
                        </a:rPr>
                        <a:t>?</a:t>
                      </a:r>
                      <a:endParaRPr b="1">
                        <a:latin typeface="Inconsolata"/>
                        <a:ea typeface="Inconsolata"/>
                        <a:cs typeface="Inconsolata"/>
                        <a:sym typeface="Inconsolata"/>
                      </a:endParaRPr>
                    </a:p>
                  </a:txBody>
                  <a:tcPr marL="91425" marR="91425" marT="5485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Prints Meterpreter help page.</a:t>
                      </a:r>
                      <a:endParaRPr sz="1300">
                        <a:latin typeface="Roboto"/>
                        <a:ea typeface="Roboto"/>
                        <a:cs typeface="Roboto"/>
                        <a:sym typeface="Roboto"/>
                      </a:endParaRPr>
                    </a:p>
                  </a:txBody>
                  <a:tcPr marL="182875" marR="0" marT="6400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b="1">
                          <a:latin typeface="Inconsolata"/>
                          <a:ea typeface="Inconsolata"/>
                          <a:cs typeface="Inconsolata"/>
                          <a:sym typeface="Inconsolata"/>
                        </a:rPr>
                        <a:t>getuid</a:t>
                      </a:r>
                      <a:endParaRPr b="1">
                        <a:latin typeface="Inconsolata"/>
                        <a:ea typeface="Inconsolata"/>
                        <a:cs typeface="Inconsolata"/>
                        <a:sym typeface="Inconsolata"/>
                      </a:endParaRPr>
                    </a:p>
                  </a:txBody>
                  <a:tcPr marL="91425" marR="91425" marT="5485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Prints user ID.</a:t>
                      </a:r>
                      <a:endParaRPr sz="1300">
                        <a:latin typeface="Roboto"/>
                        <a:ea typeface="Roboto"/>
                        <a:cs typeface="Roboto"/>
                        <a:sym typeface="Roboto"/>
                      </a:endParaRPr>
                    </a:p>
                  </a:txBody>
                  <a:tcPr marL="182875" marR="0" marT="6400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b="1">
                          <a:latin typeface="Inconsolata"/>
                          <a:ea typeface="Inconsolata"/>
                          <a:cs typeface="Inconsolata"/>
                          <a:sym typeface="Inconsolata"/>
                        </a:rPr>
                        <a:t>getwd</a:t>
                      </a:r>
                      <a:endParaRPr b="1">
                        <a:latin typeface="Inconsolata"/>
                        <a:ea typeface="Inconsolata"/>
                        <a:cs typeface="Inconsolata"/>
                        <a:sym typeface="Inconsolata"/>
                      </a:endParaRPr>
                    </a:p>
                  </a:txBody>
                  <a:tcPr marL="91425" marR="91425" marT="5485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Prints current working directory.</a:t>
                      </a:r>
                      <a:endParaRPr sz="1300">
                        <a:latin typeface="Roboto"/>
                        <a:ea typeface="Roboto"/>
                        <a:cs typeface="Roboto"/>
                        <a:sym typeface="Roboto"/>
                      </a:endParaRPr>
                    </a:p>
                  </a:txBody>
                  <a:tcPr marL="182875" marR="0" marT="6400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b="1">
                          <a:latin typeface="Inconsolata"/>
                          <a:ea typeface="Inconsolata"/>
                          <a:cs typeface="Inconsolata"/>
                          <a:sym typeface="Inconsolata"/>
                        </a:rPr>
                        <a:t>ifconfig</a:t>
                      </a:r>
                      <a:endParaRPr b="1">
                        <a:latin typeface="Inconsolata"/>
                        <a:ea typeface="Inconsolata"/>
                        <a:cs typeface="Inconsolata"/>
                        <a:sym typeface="Inconsolata"/>
                      </a:endParaRPr>
                    </a:p>
                  </a:txBody>
                  <a:tcPr marL="91425" marR="91425" marT="5485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Prints victim’s network information.</a:t>
                      </a:r>
                      <a:endParaRPr sz="1300">
                        <a:latin typeface="Roboto"/>
                        <a:ea typeface="Roboto"/>
                        <a:cs typeface="Roboto"/>
                        <a:sym typeface="Roboto"/>
                      </a:endParaRPr>
                    </a:p>
                  </a:txBody>
                  <a:tcPr marL="182875" marR="0" marT="6400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b="1">
                          <a:latin typeface="Inconsolata"/>
                          <a:ea typeface="Inconsolata"/>
                          <a:cs typeface="Inconsolata"/>
                          <a:sym typeface="Inconsolata"/>
                        </a:rPr>
                        <a:t>sysinfo</a:t>
                      </a:r>
                      <a:endParaRPr b="1">
                        <a:latin typeface="Inconsolata"/>
                        <a:ea typeface="Inconsolata"/>
                        <a:cs typeface="Inconsolata"/>
                        <a:sym typeface="Inconsolata"/>
                      </a:endParaRPr>
                    </a:p>
                  </a:txBody>
                  <a:tcPr marL="91425" marR="91425" marT="5485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Gathers system information (OS, architecture, kernel version).</a:t>
                      </a:r>
                      <a:endParaRPr sz="1300">
                        <a:latin typeface="Roboto"/>
                        <a:ea typeface="Roboto"/>
                        <a:cs typeface="Roboto"/>
                        <a:sym typeface="Roboto"/>
                      </a:endParaRPr>
                    </a:p>
                  </a:txBody>
                  <a:tcPr marL="182875" marR="0" marT="6400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r>
                        <a:rPr lang="en" b="1">
                          <a:latin typeface="Inconsolata"/>
                          <a:ea typeface="Inconsolata"/>
                          <a:cs typeface="Inconsolata"/>
                          <a:sym typeface="Inconsolata"/>
                        </a:rPr>
                        <a:t>upload</a:t>
                      </a:r>
                      <a:endParaRPr b="1">
                        <a:latin typeface="Inconsolata"/>
                        <a:ea typeface="Inconsolata"/>
                        <a:cs typeface="Inconsolata"/>
                        <a:sym typeface="Inconsolata"/>
                      </a:endParaRPr>
                    </a:p>
                  </a:txBody>
                  <a:tcPr marL="91425" marR="91425" marT="5485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Uploads a file to the target.</a:t>
                      </a:r>
                      <a:endParaRPr sz="1300">
                        <a:latin typeface="Roboto"/>
                        <a:ea typeface="Roboto"/>
                        <a:cs typeface="Roboto"/>
                        <a:sym typeface="Roboto"/>
                      </a:endParaRPr>
                    </a:p>
                  </a:txBody>
                  <a:tcPr marL="182875" marR="0" marT="6400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0">
                <a:tc>
                  <a:txBody>
                    <a:bodyPr/>
                    <a:lstStyle/>
                    <a:p>
                      <a:pPr marL="0" lvl="0" indent="0" algn="l" rtl="0">
                        <a:spcBef>
                          <a:spcPts val="0"/>
                        </a:spcBef>
                        <a:spcAft>
                          <a:spcPts val="0"/>
                        </a:spcAft>
                        <a:buNone/>
                      </a:pPr>
                      <a:r>
                        <a:rPr lang="en" b="1">
                          <a:latin typeface="Inconsolata"/>
                          <a:ea typeface="Inconsolata"/>
                          <a:cs typeface="Inconsolata"/>
                          <a:sym typeface="Inconsolata"/>
                        </a:rPr>
                        <a:t>download</a:t>
                      </a:r>
                      <a:endParaRPr b="1">
                        <a:latin typeface="Inconsolata"/>
                        <a:ea typeface="Inconsolata"/>
                        <a:cs typeface="Inconsolata"/>
                        <a:sym typeface="Inconsolata"/>
                      </a:endParaRPr>
                    </a:p>
                  </a:txBody>
                  <a:tcPr marL="91425" marR="91425" marT="5485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Downloads a file from the target.</a:t>
                      </a:r>
                      <a:endParaRPr sz="1300">
                        <a:latin typeface="Roboto"/>
                        <a:ea typeface="Roboto"/>
                        <a:cs typeface="Roboto"/>
                        <a:sym typeface="Roboto"/>
                      </a:endParaRPr>
                    </a:p>
                  </a:txBody>
                  <a:tcPr marL="182875" marR="0" marT="6400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0">
                <a:tc>
                  <a:txBody>
                    <a:bodyPr/>
                    <a:lstStyle/>
                    <a:p>
                      <a:pPr marL="0" lvl="0" indent="0" algn="l" rtl="0">
                        <a:spcBef>
                          <a:spcPts val="0"/>
                        </a:spcBef>
                        <a:spcAft>
                          <a:spcPts val="0"/>
                        </a:spcAft>
                        <a:buNone/>
                      </a:pPr>
                      <a:r>
                        <a:rPr lang="en" b="1">
                          <a:latin typeface="Inconsolata"/>
                          <a:ea typeface="Inconsolata"/>
                          <a:cs typeface="Inconsolata"/>
                          <a:sym typeface="Inconsolata"/>
                        </a:rPr>
                        <a:t>search</a:t>
                      </a:r>
                      <a:endParaRPr b="1">
                        <a:latin typeface="Inconsolata"/>
                        <a:ea typeface="Inconsolata"/>
                        <a:cs typeface="Inconsolata"/>
                        <a:sym typeface="Inconsolata"/>
                      </a:endParaRPr>
                    </a:p>
                  </a:txBody>
                  <a:tcPr marL="91425" marR="91425" marT="5485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Finds a resource.</a:t>
                      </a:r>
                      <a:endParaRPr sz="1300">
                        <a:latin typeface="Roboto"/>
                        <a:ea typeface="Roboto"/>
                        <a:cs typeface="Roboto"/>
                        <a:sym typeface="Roboto"/>
                      </a:endParaRPr>
                    </a:p>
                  </a:txBody>
                  <a:tcPr marL="182875" marR="0" marT="6400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0">
                <a:tc>
                  <a:txBody>
                    <a:bodyPr/>
                    <a:lstStyle/>
                    <a:p>
                      <a:pPr marL="0" lvl="0" indent="0" algn="l" rtl="0">
                        <a:spcBef>
                          <a:spcPts val="0"/>
                        </a:spcBef>
                        <a:spcAft>
                          <a:spcPts val="0"/>
                        </a:spcAft>
                        <a:buNone/>
                      </a:pPr>
                      <a:r>
                        <a:rPr lang="en" b="1">
                          <a:latin typeface="Inconsolata"/>
                          <a:ea typeface="Inconsolata"/>
                          <a:cs typeface="Inconsolata"/>
                          <a:sym typeface="Inconsolata"/>
                        </a:rPr>
                        <a:t>run win_privs</a:t>
                      </a:r>
                      <a:endParaRPr b="1">
                        <a:latin typeface="Inconsolata"/>
                        <a:ea typeface="Inconsolata"/>
                        <a:cs typeface="Inconsolata"/>
                        <a:sym typeface="Inconsolata"/>
                      </a:endParaRPr>
                    </a:p>
                  </a:txBody>
                  <a:tcPr marL="91425" marR="91425" marT="5485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Provides detailed Windows privileged information. </a:t>
                      </a:r>
                      <a:endParaRPr sz="1300">
                        <a:latin typeface="Roboto"/>
                        <a:ea typeface="Roboto"/>
                        <a:cs typeface="Roboto"/>
                        <a:sym typeface="Roboto"/>
                      </a:endParaRPr>
                    </a:p>
                  </a:txBody>
                  <a:tcPr marL="182875" marR="0" marT="64000" marB="5485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39175">
                <a:tc>
                  <a:txBody>
                    <a:bodyPr/>
                    <a:lstStyle/>
                    <a:p>
                      <a:pPr marL="0" lvl="0" indent="0" algn="l" rtl="0">
                        <a:spcBef>
                          <a:spcPts val="0"/>
                        </a:spcBef>
                        <a:spcAft>
                          <a:spcPts val="0"/>
                        </a:spcAft>
                        <a:buNone/>
                      </a:pPr>
                      <a:r>
                        <a:rPr lang="en" b="1">
                          <a:latin typeface="Inconsolata"/>
                          <a:ea typeface="Inconsolata"/>
                          <a:cs typeface="Inconsolata"/>
                          <a:sym typeface="Inconsolata"/>
                        </a:rPr>
                        <a:t>run win_enum</a:t>
                      </a:r>
                      <a:endParaRPr b="1">
                        <a:latin typeface="Inconsolata"/>
                        <a:ea typeface="Inconsolata"/>
                        <a:cs typeface="Inconsolata"/>
                        <a:sym typeface="Inconsolata"/>
                      </a:endParaRPr>
                    </a:p>
                  </a:txBody>
                  <a:tcPr marL="91425" marR="91425" marT="54850" marB="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Roboto"/>
                          <a:ea typeface="Roboto"/>
                          <a:cs typeface="Roboto"/>
                          <a:sym typeface="Roboto"/>
                        </a:rPr>
                        <a:t>Runs a suite of Windows enumerations and stores the results on the attacking machine.</a:t>
                      </a:r>
                      <a:endParaRPr sz="1300">
                        <a:latin typeface="Roboto"/>
                        <a:ea typeface="Roboto"/>
                        <a:cs typeface="Roboto"/>
                        <a:sym typeface="Roboto"/>
                      </a:endParaRPr>
                    </a:p>
                  </a:txBody>
                  <a:tcPr marL="182875" marR="0" marT="64000" marB="0">
                    <a:lnL w="9525" cap="flat" cmpd="sng">
                      <a:solidFill>
                        <a:srgbClr val="0D78B9"/>
                      </a:solidFill>
                      <a:prstDash val="solid"/>
                      <a:round/>
                      <a:headEnd type="none" w="sm" len="sm"/>
                      <a:tailEnd type="none" w="sm" len="sm"/>
                    </a:lnL>
                    <a:lnR w="9525" cap="flat" cmpd="sng">
                      <a:solidFill>
                        <a:srgbClr val="0D78B9"/>
                      </a:solidFill>
                      <a:prstDash val="solid"/>
                      <a:round/>
                      <a:headEnd type="none" w="sm" len="sm"/>
                      <a:tailEnd type="none" w="sm" len="sm"/>
                    </a:lnR>
                    <a:lnT w="9525" cap="flat" cmpd="sng">
                      <a:solidFill>
                        <a:srgbClr val="0D78B9"/>
                      </a:solidFill>
                      <a:prstDash val="solid"/>
                      <a:round/>
                      <a:headEnd type="none" w="sm" len="sm"/>
                      <a:tailEnd type="none" w="sm" len="sm"/>
                    </a:lnT>
                    <a:lnB w="9525" cap="flat" cmpd="sng">
                      <a:solidFill>
                        <a:srgbClr val="0D78B9"/>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bl>
          </a:graphicData>
        </a:graphic>
      </p:graphicFrame>
      <p:sp>
        <p:nvSpPr>
          <p:cNvPr id="2359" name="Google Shape;2359;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13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365" name="Google Shape;2365;p13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Meterpreter Basics</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solidify your understanding of basic Meterpreter functions and commands. </a:t>
            </a:r>
            <a:endParaRPr sz="2000">
              <a:latin typeface="Roboto Light"/>
              <a:ea typeface="Roboto Light"/>
              <a:cs typeface="Roboto Light"/>
              <a:sym typeface="Roboto Light"/>
            </a:endParaRPr>
          </a:p>
        </p:txBody>
      </p:sp>
      <p:sp>
        <p:nvSpPr>
          <p:cNvPr id="2366" name="Google Shape;2366;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0"/>
        <p:cNvGrpSpPr/>
        <p:nvPr/>
      </p:nvGrpSpPr>
      <p:grpSpPr>
        <a:xfrm>
          <a:off x="0" y="0"/>
          <a:ext cx="0" cy="0"/>
          <a:chOff x="0" y="0"/>
          <a:chExt cx="0" cy="0"/>
        </a:xfrm>
      </p:grpSpPr>
      <p:sp>
        <p:nvSpPr>
          <p:cNvPr id="2371" name="Google Shape;2371;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pic>
        <p:nvPicPr>
          <p:cNvPr id="2376" name="Google Shape;2376;p134"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377" name="Google Shape;2377;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059"/>
        <p:cNvGrpSpPr/>
        <p:nvPr/>
      </p:nvGrpSpPr>
      <p:grpSpPr>
        <a:xfrm>
          <a:off x="0" y="0"/>
          <a:ext cx="0" cy="0"/>
          <a:chOff x="0" y="0"/>
          <a:chExt cx="0" cy="0"/>
        </a:xfrm>
      </p:grpSpPr>
      <p:sp>
        <p:nvSpPr>
          <p:cNvPr id="2060" name="Google Shape;2060;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
        <p:nvSpPr>
          <p:cNvPr id="2061" name="Google Shape;2061;p108"/>
          <p:cNvSpPr txBox="1">
            <a:spLocks noGrp="1"/>
          </p:cNvSpPr>
          <p:nvPr>
            <p:ph type="subTitle" idx="1"/>
          </p:nvPr>
        </p:nvSpPr>
        <p:spPr>
          <a:xfrm>
            <a:off x="0" y="1379975"/>
            <a:ext cx="5494800" cy="2224800"/>
          </a:xfrm>
          <a:prstGeom prst="rect">
            <a:avLst/>
          </a:prstGeom>
        </p:spPr>
        <p:txBody>
          <a:bodyPr spcFirstLastPara="1" wrap="square" lIns="548625" tIns="91425" rIns="91425" bIns="91425" anchor="t" anchorCtr="0">
            <a:noAutofit/>
          </a:bodyPr>
          <a:lstStyle/>
          <a:p>
            <a:pPr marL="0" lvl="0" indent="0" algn="l" rtl="0">
              <a:lnSpc>
                <a:spcPct val="100000"/>
              </a:lnSpc>
              <a:spcBef>
                <a:spcPts val="0"/>
              </a:spcBef>
              <a:spcAft>
                <a:spcPts val="0"/>
              </a:spcAft>
              <a:buNone/>
            </a:pPr>
            <a:r>
              <a:rPr lang="en" sz="2600"/>
              <a:t>Last class we learned about </a:t>
            </a:r>
            <a:br>
              <a:rPr lang="en" sz="2600"/>
            </a:br>
            <a:r>
              <a:rPr lang="en" sz="2600"/>
              <a:t>the Metasploit framework </a:t>
            </a:r>
            <a:br>
              <a:rPr lang="en" sz="2600"/>
            </a:br>
            <a:r>
              <a:rPr lang="en" sz="2600"/>
              <a:t>and used </a:t>
            </a:r>
            <a:r>
              <a:rPr lang="en" sz="2600" b="1">
                <a:solidFill>
                  <a:srgbClr val="0D78B9"/>
                </a:solidFill>
              </a:rPr>
              <a:t>MSFconsole</a:t>
            </a:r>
            <a:r>
              <a:rPr lang="en" sz="2600"/>
              <a:t> to </a:t>
            </a:r>
            <a:br>
              <a:rPr lang="en" sz="2600"/>
            </a:br>
            <a:r>
              <a:rPr lang="en" sz="2600"/>
              <a:t>exploit multiple vulnerabilities.</a:t>
            </a:r>
            <a:endParaRPr sz="2600"/>
          </a:p>
        </p:txBody>
      </p:sp>
      <p:sp>
        <p:nvSpPr>
          <p:cNvPr id="2062" name="Google Shape;2062;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3" name="Google Shape;2063;p108"/>
          <p:cNvSpPr/>
          <p:nvPr/>
        </p:nvSpPr>
        <p:spPr>
          <a:xfrm>
            <a:off x="225800" y="593800"/>
            <a:ext cx="8706300" cy="105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4" name="Google Shape;2064;p108"/>
          <p:cNvPicPr preferRelativeResize="0"/>
          <p:nvPr/>
        </p:nvPicPr>
        <p:blipFill rotWithShape="1">
          <a:blip r:embed="rId3">
            <a:alphaModFix/>
          </a:blip>
          <a:srcRect l="10262" t="4101" r="13267" b="5154"/>
          <a:stretch/>
        </p:blipFill>
        <p:spPr>
          <a:xfrm>
            <a:off x="5076600" y="368000"/>
            <a:ext cx="3671525" cy="4357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1"/>
        <p:cNvGrpSpPr/>
        <p:nvPr/>
      </p:nvGrpSpPr>
      <p:grpSpPr>
        <a:xfrm>
          <a:off x="0" y="0"/>
          <a:ext cx="0" cy="0"/>
          <a:chOff x="0" y="0"/>
          <a:chExt cx="0" cy="0"/>
        </a:xfrm>
      </p:grpSpPr>
      <p:sp>
        <p:nvSpPr>
          <p:cNvPr id="2382" name="Google Shape;2382;p13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Payload  and Meterpreter Demo</a:t>
            </a:r>
            <a:endParaRPr/>
          </a:p>
        </p:txBody>
      </p:sp>
      <p:sp>
        <p:nvSpPr>
          <p:cNvPr id="2383" name="Google Shape;2383;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pic>
        <p:nvPicPr>
          <p:cNvPr id="2388" name="Google Shape;2388;p136"/>
          <p:cNvPicPr preferRelativeResize="0"/>
          <p:nvPr/>
        </p:nvPicPr>
        <p:blipFill rotWithShape="1">
          <a:blip r:embed="rId3">
            <a:alphaModFix/>
          </a:blip>
          <a:srcRect r="25384"/>
          <a:stretch/>
        </p:blipFill>
        <p:spPr>
          <a:xfrm>
            <a:off x="175" y="0"/>
            <a:ext cx="9210749" cy="5143500"/>
          </a:xfrm>
          <a:prstGeom prst="rect">
            <a:avLst/>
          </a:prstGeom>
          <a:noFill/>
          <a:ln>
            <a:noFill/>
          </a:ln>
        </p:spPr>
      </p:pic>
      <p:sp>
        <p:nvSpPr>
          <p:cNvPr id="2389" name="Google Shape;2389;p136"/>
          <p:cNvSpPr txBox="1">
            <a:spLocks noGrp="1"/>
          </p:cNvSpPr>
          <p:nvPr>
            <p:ph type="subTitle" idx="1"/>
          </p:nvPr>
        </p:nvSpPr>
        <p:spPr>
          <a:xfrm>
            <a:off x="0" y="2404800"/>
            <a:ext cx="5197800" cy="2038200"/>
          </a:xfrm>
          <a:prstGeom prst="rect">
            <a:avLst/>
          </a:prstGeom>
        </p:spPr>
        <p:txBody>
          <a:bodyPr spcFirstLastPara="1" wrap="square" lIns="640075" tIns="91425" rIns="91425" bIns="91425" anchor="t" anchorCtr="0">
            <a:noAutofit/>
          </a:bodyPr>
          <a:lstStyle/>
          <a:p>
            <a:pPr marL="0" lvl="0" indent="0" algn="l" rtl="0">
              <a:spcBef>
                <a:spcPts val="0"/>
              </a:spcBef>
              <a:spcAft>
                <a:spcPts val="0"/>
              </a:spcAft>
              <a:buNone/>
            </a:pPr>
            <a:r>
              <a:rPr lang="en">
                <a:solidFill>
                  <a:srgbClr val="FFFFFF"/>
                </a:solidFill>
              </a:rPr>
              <a:t>In this demonstration, we will use our </a:t>
            </a:r>
            <a:br>
              <a:rPr lang="en">
                <a:solidFill>
                  <a:srgbClr val="FFFFFF"/>
                </a:solidFill>
              </a:rPr>
            </a:br>
            <a:r>
              <a:rPr lang="en">
                <a:solidFill>
                  <a:srgbClr val="FFFFFF"/>
                </a:solidFill>
              </a:rPr>
              <a:t>Kali machine to create a custom payload </a:t>
            </a:r>
            <a:br>
              <a:rPr lang="en">
                <a:solidFill>
                  <a:srgbClr val="FFFFFF"/>
                </a:solidFill>
              </a:rPr>
            </a:br>
            <a:r>
              <a:rPr lang="en">
                <a:solidFill>
                  <a:srgbClr val="FFFFFF"/>
                </a:solidFill>
              </a:rPr>
              <a:t>that we will use to exploit a vulnerable Windows host (DVW10). </a:t>
            </a:r>
            <a:endParaRPr>
              <a:solidFill>
                <a:srgbClr val="FFFFFF"/>
              </a:solidFill>
            </a:endParaRPr>
          </a:p>
          <a:p>
            <a:pPr marL="0" lvl="0" indent="0" algn="l" rtl="0">
              <a:spcBef>
                <a:spcPts val="1000"/>
              </a:spcBef>
              <a:spcAft>
                <a:spcPts val="1000"/>
              </a:spcAft>
              <a:buNone/>
            </a:pPr>
            <a:r>
              <a:rPr lang="en">
                <a:solidFill>
                  <a:srgbClr val="FFFFFF"/>
                </a:solidFill>
              </a:rPr>
              <a:t>We will then create a Meterpreter shell </a:t>
            </a:r>
            <a:br>
              <a:rPr lang="en">
                <a:solidFill>
                  <a:srgbClr val="FFFFFF"/>
                </a:solidFill>
              </a:rPr>
            </a:br>
            <a:r>
              <a:rPr lang="en">
                <a:solidFill>
                  <a:srgbClr val="FFFFFF"/>
                </a:solidFill>
              </a:rPr>
              <a:t>on our Kali machine.</a:t>
            </a:r>
            <a:endParaRPr>
              <a:solidFill>
                <a:srgbClr val="FFFFFF"/>
              </a:solidFill>
            </a:endParaRPr>
          </a:p>
        </p:txBody>
      </p:sp>
      <p:sp>
        <p:nvSpPr>
          <p:cNvPr id="2390" name="Google Shape;2390;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31</a:t>
            </a:fld>
            <a:endParaRPr sz="6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4"/>
        <p:cNvGrpSpPr/>
        <p:nvPr/>
      </p:nvGrpSpPr>
      <p:grpSpPr>
        <a:xfrm>
          <a:off x="0" y="0"/>
          <a:ext cx="0" cy="0"/>
          <a:chOff x="0" y="0"/>
          <a:chExt cx="0" cy="0"/>
        </a:xfrm>
      </p:grpSpPr>
      <p:pic>
        <p:nvPicPr>
          <p:cNvPr id="2395" name="Google Shape;2395;p137"/>
          <p:cNvPicPr preferRelativeResize="0"/>
          <p:nvPr/>
        </p:nvPicPr>
        <p:blipFill rotWithShape="1">
          <a:blip r:embed="rId3">
            <a:alphaModFix/>
          </a:blip>
          <a:srcRect t="89" b="79"/>
          <a:stretch/>
        </p:blipFill>
        <p:spPr>
          <a:xfrm>
            <a:off x="0" y="4457"/>
            <a:ext cx="9144000" cy="5134585"/>
          </a:xfrm>
          <a:prstGeom prst="rect">
            <a:avLst/>
          </a:prstGeom>
          <a:noFill/>
          <a:ln>
            <a:noFill/>
          </a:ln>
        </p:spPr>
      </p:pic>
      <p:sp>
        <p:nvSpPr>
          <p:cNvPr id="2396" name="Google Shape;2396;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Payload and Meterpreter Demo</a:t>
            </a:r>
            <a:endParaRPr/>
          </a:p>
        </p:txBody>
      </p:sp>
      <p:sp>
        <p:nvSpPr>
          <p:cNvPr id="2397" name="Google Shape;2397;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real world attacks, payloads are typically delivered via phishing emails or other </a:t>
            </a:r>
            <a:endParaRPr/>
          </a:p>
          <a:p>
            <a:pPr marL="0" lvl="0" indent="0" algn="l" rtl="0">
              <a:spcBef>
                <a:spcPts val="0"/>
              </a:spcBef>
              <a:spcAft>
                <a:spcPts val="0"/>
              </a:spcAft>
              <a:buNone/>
            </a:pPr>
            <a:r>
              <a:rPr lang="en"/>
              <a:t>social engineering tactics.</a:t>
            </a:r>
            <a:endParaRPr/>
          </a:p>
        </p:txBody>
      </p:sp>
      <p:sp>
        <p:nvSpPr>
          <p:cNvPr id="2398" name="Google Shape;2398;p137"/>
          <p:cNvSpPr txBox="1">
            <a:spLocks noGrp="1"/>
          </p:cNvSpPr>
          <p:nvPr>
            <p:ph type="body" idx="3"/>
          </p:nvPr>
        </p:nvSpPr>
        <p:spPr>
          <a:xfrm>
            <a:off x="175" y="1487500"/>
            <a:ext cx="3870900" cy="1150200"/>
          </a:xfrm>
          <a:prstGeom prst="rect">
            <a:avLst/>
          </a:prstGeom>
        </p:spPr>
        <p:txBody>
          <a:bodyPr spcFirstLastPara="1" wrap="square" lIns="457200" tIns="91425" rIns="365750" bIns="91425" anchor="t" anchorCtr="0">
            <a:noAutofit/>
          </a:bodyPr>
          <a:lstStyle/>
          <a:p>
            <a:pPr marL="0" lvl="0" indent="0" algn="l" rtl="0">
              <a:spcBef>
                <a:spcPts val="0"/>
              </a:spcBef>
              <a:spcAft>
                <a:spcPts val="800"/>
              </a:spcAft>
              <a:buClr>
                <a:schemeClr val="dk1"/>
              </a:buClr>
              <a:buSzPts val="1100"/>
              <a:buFont typeface="Arial"/>
              <a:buNone/>
            </a:pPr>
            <a:r>
              <a:rPr lang="en"/>
              <a:t>When an unsuspecting user clicks </a:t>
            </a:r>
            <a:br>
              <a:rPr lang="en"/>
            </a:br>
            <a:r>
              <a:rPr lang="en"/>
              <a:t>a link, a malicious file is downloaded onto their machine.</a:t>
            </a:r>
            <a:endParaRPr/>
          </a:p>
        </p:txBody>
      </p:sp>
      <p:sp>
        <p:nvSpPr>
          <p:cNvPr id="2399" name="Google Shape;2399;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32</a:t>
            </a:fld>
            <a:endParaRPr sz="600">
              <a:solidFill>
                <a:srgbClr val="FFFFFF"/>
              </a:solidFill>
            </a:endParaRPr>
          </a:p>
        </p:txBody>
      </p:sp>
      <p:cxnSp>
        <p:nvCxnSpPr>
          <p:cNvPr id="2400" name="Google Shape;2400;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04"/>
        <p:cNvGrpSpPr/>
        <p:nvPr/>
      </p:nvGrpSpPr>
      <p:grpSpPr>
        <a:xfrm>
          <a:off x="0" y="0"/>
          <a:ext cx="0" cy="0"/>
          <a:chOff x="0" y="0"/>
          <a:chExt cx="0" cy="0"/>
        </a:xfrm>
      </p:grpSpPr>
      <p:sp>
        <p:nvSpPr>
          <p:cNvPr id="2405" name="Google Shape;2405;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Payload and Meterpreter</a:t>
            </a:r>
            <a:endParaRPr/>
          </a:p>
        </p:txBody>
      </p:sp>
      <p:sp>
        <p:nvSpPr>
          <p:cNvPr id="2406" name="Google Shape;2406;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
              <a:t>For the demo, we will switch over to the Windows 10 machine after creating the custom payload on our Kali machine.</a:t>
            </a:r>
            <a:endParaRPr/>
          </a:p>
          <a:p>
            <a:pPr marL="0" lvl="0" indent="0" algn="l" rtl="0">
              <a:spcBef>
                <a:spcPts val="0"/>
              </a:spcBef>
              <a:spcAft>
                <a:spcPts val="0"/>
              </a:spcAft>
              <a:buNone/>
            </a:pPr>
            <a:endParaRPr/>
          </a:p>
        </p:txBody>
      </p:sp>
      <p:sp>
        <p:nvSpPr>
          <p:cNvPr id="2407" name="Google Shape;2407;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grpSp>
        <p:nvGrpSpPr>
          <p:cNvPr id="2408" name="Google Shape;2408;p138"/>
          <p:cNvGrpSpPr/>
          <p:nvPr/>
        </p:nvGrpSpPr>
        <p:grpSpPr>
          <a:xfrm>
            <a:off x="457181" y="1497503"/>
            <a:ext cx="533372" cy="533480"/>
            <a:chOff x="457200" y="1378813"/>
            <a:chExt cx="695400" cy="695450"/>
          </a:xfrm>
        </p:grpSpPr>
        <p:sp>
          <p:nvSpPr>
            <p:cNvPr id="2409" name="Google Shape;2409;p138"/>
            <p:cNvSpPr/>
            <p:nvPr/>
          </p:nvSpPr>
          <p:spPr>
            <a:xfrm>
              <a:off x="457200" y="1378813"/>
              <a:ext cx="695400" cy="6213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10" name="Google Shape;2410;p138"/>
            <p:cNvSpPr/>
            <p:nvPr/>
          </p:nvSpPr>
          <p:spPr>
            <a:xfrm rot="10800000">
              <a:off x="634726" y="1885638"/>
              <a:ext cx="340325" cy="188625"/>
            </a:xfrm>
            <a:prstGeom prst="flowChartExtract">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138"/>
          <p:cNvSpPr/>
          <p:nvPr/>
        </p:nvSpPr>
        <p:spPr>
          <a:xfrm flipH="1">
            <a:off x="724275" y="20901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8"/>
          <p:cNvSpPr txBox="1">
            <a:spLocks noGrp="1"/>
          </p:cNvSpPr>
          <p:nvPr>
            <p:ph type="subTitle" idx="1"/>
          </p:nvPr>
        </p:nvSpPr>
        <p:spPr>
          <a:xfrm>
            <a:off x="724275" y="2090226"/>
            <a:ext cx="2371500" cy="2497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400" dirty="0">
                <a:solidFill>
                  <a:schemeClr val="dk1"/>
                </a:solidFill>
                <a:latin typeface="Roboto"/>
                <a:ea typeface="Roboto"/>
                <a:cs typeface="Roboto"/>
                <a:sym typeface="Roboto"/>
              </a:rPr>
              <a:t>We will assume that </a:t>
            </a:r>
            <a:br>
              <a:rPr lang="en" sz="1400" dirty="0">
                <a:solidFill>
                  <a:schemeClr val="dk1"/>
                </a:solidFill>
                <a:latin typeface="Roboto"/>
                <a:ea typeface="Roboto"/>
                <a:cs typeface="Roboto"/>
                <a:sym typeface="Roboto"/>
              </a:rPr>
            </a:br>
            <a:r>
              <a:rPr lang="en" sz="1400" dirty="0">
                <a:solidFill>
                  <a:schemeClr val="dk1"/>
                </a:solidFill>
                <a:latin typeface="Roboto"/>
                <a:ea typeface="Roboto"/>
                <a:cs typeface="Roboto"/>
                <a:sym typeface="Roboto"/>
              </a:rPr>
              <a:t>the executable was downloaded onto the Windows machine,</a:t>
            </a:r>
            <a:br>
              <a:rPr lang="en" sz="1400" dirty="0">
                <a:solidFill>
                  <a:schemeClr val="dk1"/>
                </a:solidFill>
                <a:latin typeface="Roboto"/>
                <a:ea typeface="Roboto"/>
                <a:cs typeface="Roboto"/>
                <a:sym typeface="Roboto"/>
              </a:rPr>
            </a:br>
            <a:r>
              <a:rPr lang="en" sz="1400" dirty="0">
                <a:solidFill>
                  <a:schemeClr val="dk1"/>
                </a:solidFill>
                <a:latin typeface="Roboto"/>
                <a:ea typeface="Roboto"/>
                <a:cs typeface="Roboto"/>
                <a:sym typeface="Roboto"/>
              </a:rPr>
              <a:t>which we will find in </a:t>
            </a:r>
            <a:br>
              <a:rPr lang="en" sz="1400" dirty="0">
                <a:solidFill>
                  <a:schemeClr val="dk1"/>
                </a:solidFill>
                <a:latin typeface="Roboto"/>
                <a:ea typeface="Roboto"/>
                <a:cs typeface="Roboto"/>
                <a:sym typeface="Roboto"/>
              </a:rPr>
            </a:br>
            <a:r>
              <a:rPr lang="en" sz="1400" dirty="0">
                <a:solidFill>
                  <a:schemeClr val="dk1"/>
                </a:solidFill>
                <a:latin typeface="Roboto"/>
                <a:ea typeface="Roboto"/>
                <a:cs typeface="Roboto"/>
                <a:sym typeface="Roboto"/>
              </a:rPr>
              <a:t>the Downloads folder.</a:t>
            </a:r>
            <a:endParaRPr sz="1400" dirty="0">
              <a:latin typeface="Roboto"/>
              <a:ea typeface="Roboto"/>
              <a:cs typeface="Roboto"/>
              <a:sym typeface="Roboto"/>
            </a:endParaRPr>
          </a:p>
        </p:txBody>
      </p:sp>
      <p:grpSp>
        <p:nvGrpSpPr>
          <p:cNvPr id="2413" name="Google Shape;2413;p138"/>
          <p:cNvGrpSpPr/>
          <p:nvPr/>
        </p:nvGrpSpPr>
        <p:grpSpPr>
          <a:xfrm>
            <a:off x="3305156" y="1497503"/>
            <a:ext cx="533372" cy="533480"/>
            <a:chOff x="457200" y="1378813"/>
            <a:chExt cx="695400" cy="695450"/>
          </a:xfrm>
        </p:grpSpPr>
        <p:sp>
          <p:nvSpPr>
            <p:cNvPr id="2414" name="Google Shape;2414;p138"/>
            <p:cNvSpPr/>
            <p:nvPr/>
          </p:nvSpPr>
          <p:spPr>
            <a:xfrm>
              <a:off x="457200" y="1378813"/>
              <a:ext cx="695400" cy="621300"/>
            </a:xfrm>
            <a:prstGeom prst="roundRect">
              <a:avLst>
                <a:gd name="adj" fmla="val 16667"/>
              </a:avLst>
            </a:prstGeom>
            <a:solidFill>
              <a:srgbClr val="0D78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15" name="Google Shape;2415;p138"/>
            <p:cNvSpPr/>
            <p:nvPr/>
          </p:nvSpPr>
          <p:spPr>
            <a:xfrm rot="10800000">
              <a:off x="634726" y="1885638"/>
              <a:ext cx="340325" cy="188625"/>
            </a:xfrm>
            <a:prstGeom prst="flowChartExtract">
              <a:avLst/>
            </a:prstGeom>
            <a:solidFill>
              <a:srgbClr val="0D7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16" name="Google Shape;2416;p138"/>
          <p:cNvSpPr/>
          <p:nvPr/>
        </p:nvSpPr>
        <p:spPr>
          <a:xfrm flipH="1">
            <a:off x="3572250" y="20901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8"/>
          <p:cNvSpPr txBox="1">
            <a:spLocks noGrp="1"/>
          </p:cNvSpPr>
          <p:nvPr>
            <p:ph type="subTitle" idx="2"/>
          </p:nvPr>
        </p:nvSpPr>
        <p:spPr>
          <a:xfrm>
            <a:off x="3572250" y="2090226"/>
            <a:ext cx="2371500" cy="2497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400" dirty="0">
                <a:solidFill>
                  <a:schemeClr val="dk1"/>
                </a:solidFill>
                <a:latin typeface="Roboto"/>
                <a:ea typeface="Roboto"/>
                <a:cs typeface="Roboto"/>
                <a:sym typeface="Roboto"/>
              </a:rPr>
              <a:t>When this payload is executed (when the user clicks on the malicious EXE file), a Meterpreter shell is created on the Kali machine. </a:t>
            </a:r>
            <a:endParaRPr sz="1400" dirty="0">
              <a:latin typeface="Roboto"/>
              <a:ea typeface="Roboto"/>
              <a:cs typeface="Roboto"/>
              <a:sym typeface="Roboto"/>
            </a:endParaRPr>
          </a:p>
        </p:txBody>
      </p:sp>
      <p:grpSp>
        <p:nvGrpSpPr>
          <p:cNvPr id="2418" name="Google Shape;2418;p138"/>
          <p:cNvGrpSpPr/>
          <p:nvPr/>
        </p:nvGrpSpPr>
        <p:grpSpPr>
          <a:xfrm>
            <a:off x="6134081" y="1498253"/>
            <a:ext cx="533372" cy="533480"/>
            <a:chOff x="457200" y="1378813"/>
            <a:chExt cx="695400" cy="695450"/>
          </a:xfrm>
        </p:grpSpPr>
        <p:sp>
          <p:nvSpPr>
            <p:cNvPr id="2419" name="Google Shape;2419;p138"/>
            <p:cNvSpPr/>
            <p:nvPr/>
          </p:nvSpPr>
          <p:spPr>
            <a:xfrm>
              <a:off x="457200" y="1378813"/>
              <a:ext cx="695400" cy="621300"/>
            </a:xfrm>
            <a:prstGeom prst="roundRect">
              <a:avLst>
                <a:gd name="adj" fmla="val 16667"/>
              </a:avLst>
            </a:prstGeom>
            <a:solidFill>
              <a:srgbClr val="2A66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420" name="Google Shape;2420;p138"/>
            <p:cNvSpPr/>
            <p:nvPr/>
          </p:nvSpPr>
          <p:spPr>
            <a:xfrm rot="10800000">
              <a:off x="634726" y="1885638"/>
              <a:ext cx="340325" cy="188625"/>
            </a:xfrm>
            <a:prstGeom prst="flowChartExtract">
              <a:avLst/>
            </a:prstGeom>
            <a:solidFill>
              <a:srgbClr val="2A6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21" name="Google Shape;2421;p138"/>
          <p:cNvSpPr/>
          <p:nvPr/>
        </p:nvSpPr>
        <p:spPr>
          <a:xfrm flipH="1">
            <a:off x="6401175" y="209092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8"/>
          <p:cNvSpPr txBox="1">
            <a:spLocks noGrp="1"/>
          </p:cNvSpPr>
          <p:nvPr>
            <p:ph type="subTitle" idx="3"/>
          </p:nvPr>
        </p:nvSpPr>
        <p:spPr>
          <a:xfrm>
            <a:off x="6401175" y="2090929"/>
            <a:ext cx="2371500" cy="2497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We can use this shell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to command and control the Windows machine, gathering files and user, system, and application information. </a:t>
            </a:r>
            <a:endParaRPr>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13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Payloads and Meterpreter</a:t>
            </a:r>
            <a:endParaRPr/>
          </a:p>
        </p:txBody>
      </p:sp>
      <p:sp>
        <p:nvSpPr>
          <p:cNvPr id="2428" name="Google Shape;2428;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32"/>
        <p:cNvGrpSpPr/>
        <p:nvPr/>
      </p:nvGrpSpPr>
      <p:grpSpPr>
        <a:xfrm>
          <a:off x="0" y="0"/>
          <a:ext cx="0" cy="0"/>
          <a:chOff x="0" y="0"/>
          <a:chExt cx="0" cy="0"/>
        </a:xfrm>
      </p:grpSpPr>
      <p:sp>
        <p:nvSpPr>
          <p:cNvPr id="2433" name="Google Shape;2433;p14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434" name="Google Shape;2434;p140"/>
          <p:cNvSpPr txBox="1">
            <a:spLocks noGrp="1"/>
          </p:cNvSpPr>
          <p:nvPr>
            <p:ph type="title" idx="2"/>
          </p:nvPr>
        </p:nvSpPr>
        <p:spPr>
          <a:xfrm>
            <a:off x="273900" y="1042875"/>
            <a:ext cx="79926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Meterpreter Shells</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craft malware, establish a Meterpreter session on a target machine, and extract sensitive information. </a:t>
            </a:r>
            <a:endParaRPr sz="2000">
              <a:latin typeface="Roboto Light"/>
              <a:ea typeface="Roboto Light"/>
              <a:cs typeface="Roboto Light"/>
              <a:sym typeface="Roboto Light"/>
            </a:endParaRPr>
          </a:p>
        </p:txBody>
      </p:sp>
      <p:sp>
        <p:nvSpPr>
          <p:cNvPr id="2435" name="Google Shape;2435;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pic>
        <p:nvPicPr>
          <p:cNvPr id="2446" name="Google Shape;2446;p142"/>
          <p:cNvPicPr preferRelativeResize="0"/>
          <p:nvPr/>
        </p:nvPicPr>
        <p:blipFill rotWithShape="1">
          <a:blip r:embed="rId3">
            <a:alphaModFix/>
          </a:blip>
          <a:srcRect l="-21133" t="8970" r="14558" b="31306"/>
          <a:stretch/>
        </p:blipFill>
        <p:spPr>
          <a:xfrm>
            <a:off x="25" y="-24301"/>
            <a:ext cx="9144000" cy="5181451"/>
          </a:xfrm>
          <a:prstGeom prst="rect">
            <a:avLst/>
          </a:prstGeom>
          <a:noFill/>
          <a:ln>
            <a:noFill/>
          </a:ln>
        </p:spPr>
      </p:pic>
      <p:sp>
        <p:nvSpPr>
          <p:cNvPr id="2447" name="Google Shape;2447;p142"/>
          <p:cNvSpPr/>
          <p:nvPr/>
        </p:nvSpPr>
        <p:spPr>
          <a:xfrm rot="5400000">
            <a:off x="43200" y="-81151"/>
            <a:ext cx="5157300" cy="5243700"/>
          </a:xfrm>
          <a:prstGeom prst="rect">
            <a:avLst/>
          </a:prstGeom>
          <a:gradFill>
            <a:gsLst>
              <a:gs pos="0">
                <a:srgbClr val="FFFFFF"/>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42"/>
          <p:cNvSpPr/>
          <p:nvPr/>
        </p:nvSpPr>
        <p:spPr>
          <a:xfrm rot="5400000">
            <a:off x="43200" y="-81151"/>
            <a:ext cx="5157300" cy="5243700"/>
          </a:xfrm>
          <a:prstGeom prst="rect">
            <a:avLst/>
          </a:prstGeom>
          <a:gradFill>
            <a:gsLst>
              <a:gs pos="0">
                <a:srgbClr val="FFFFFF"/>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2"/>
          <p:cNvSpPr/>
          <p:nvPr/>
        </p:nvSpPr>
        <p:spPr>
          <a:xfrm rot="5400000">
            <a:off x="43200" y="-81151"/>
            <a:ext cx="5157300" cy="5243700"/>
          </a:xfrm>
          <a:prstGeom prst="rect">
            <a:avLst/>
          </a:prstGeom>
          <a:gradFill>
            <a:gsLst>
              <a:gs pos="0">
                <a:srgbClr val="FFFFFF"/>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42"/>
          <p:cNvSpPr txBox="1"/>
          <p:nvPr/>
        </p:nvSpPr>
        <p:spPr>
          <a:xfrm>
            <a:off x="157400" y="525275"/>
            <a:ext cx="4592100" cy="42510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endParaRPr sz="2400">
              <a:solidFill>
                <a:srgbClr val="000000"/>
              </a:solidFill>
              <a:latin typeface="Roboto Light"/>
              <a:ea typeface="Roboto Light"/>
              <a:cs typeface="Roboto Light"/>
              <a:sym typeface="Roboto Light"/>
            </a:endParaRPr>
          </a:p>
          <a:p>
            <a:pPr marL="0" lvl="0" indent="0" algn="l" rtl="0">
              <a:spcBef>
                <a:spcPts val="800"/>
              </a:spcBef>
              <a:spcAft>
                <a:spcPts val="0"/>
              </a:spcAft>
              <a:buNone/>
            </a:pPr>
            <a:endParaRPr sz="2400">
              <a:solidFill>
                <a:srgbClr val="000000"/>
              </a:solidFill>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2451" name="Google Shape;2451;p142"/>
          <p:cNvSpPr txBox="1"/>
          <p:nvPr/>
        </p:nvSpPr>
        <p:spPr>
          <a:xfrm>
            <a:off x="25" y="1054150"/>
            <a:ext cx="4323000" cy="34206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3000">
                <a:solidFill>
                  <a:srgbClr val="000000"/>
                </a:solidFill>
                <a:latin typeface="Roboto Light"/>
                <a:ea typeface="Roboto Light"/>
                <a:cs typeface="Roboto Light"/>
                <a:sym typeface="Roboto Light"/>
              </a:rPr>
              <a:t>Next class, we’ll</a:t>
            </a:r>
            <a:r>
              <a:rPr lang="en" sz="3000">
                <a:latin typeface="Roboto Light"/>
                <a:ea typeface="Roboto Light"/>
                <a:cs typeface="Roboto Light"/>
                <a:sym typeface="Roboto Light"/>
              </a:rPr>
              <a:t> craft custom payloads using the Metasploit tool </a:t>
            </a:r>
            <a:r>
              <a:rPr lang="en" sz="3000">
                <a:latin typeface="Inconsolata"/>
                <a:ea typeface="Inconsolata"/>
                <a:cs typeface="Inconsolata"/>
                <a:sym typeface="Inconsolata"/>
              </a:rPr>
              <a:t>msfvenom.</a:t>
            </a:r>
            <a:endParaRPr sz="3000">
              <a:solidFill>
                <a:srgbClr val="000000"/>
              </a:solidFill>
              <a:latin typeface="Inconsolata"/>
              <a:ea typeface="Inconsolata"/>
              <a:cs typeface="Inconsolata"/>
              <a:sym typeface="Inconsolat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55"/>
        <p:cNvGrpSpPr/>
        <p:nvPr/>
      </p:nvGrpSpPr>
      <p:grpSpPr>
        <a:xfrm>
          <a:off x="0" y="0"/>
          <a:ext cx="0" cy="0"/>
          <a:chOff x="0" y="0"/>
          <a:chExt cx="0" cy="0"/>
        </a:xfrm>
      </p:grpSpPr>
      <p:sp>
        <p:nvSpPr>
          <p:cNvPr id="2456" name="Google Shape;2456;p14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2457" name="Google Shape;2457;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
        <p:nvSpPr>
          <p:cNvPr id="2070" name="Google Shape;2070;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71" name="Google Shape;2071;p109"/>
          <p:cNvPicPr preferRelativeResize="0"/>
          <p:nvPr/>
        </p:nvPicPr>
        <p:blipFill rotWithShape="1">
          <a:blip r:embed="rId3">
            <a:alphaModFix/>
          </a:blip>
          <a:srcRect t="7698" b="4016"/>
          <a:stretch/>
        </p:blipFill>
        <p:spPr>
          <a:xfrm>
            <a:off x="1820362" y="1821655"/>
            <a:ext cx="5503276" cy="2969715"/>
          </a:xfrm>
          <a:prstGeom prst="rect">
            <a:avLst/>
          </a:prstGeom>
          <a:noFill/>
          <a:ln>
            <a:noFill/>
          </a:ln>
        </p:spPr>
      </p:pic>
      <p:sp>
        <p:nvSpPr>
          <p:cNvPr id="2072" name="Google Shape;2072;p109"/>
          <p:cNvSpPr/>
          <p:nvPr/>
        </p:nvSpPr>
        <p:spPr>
          <a:xfrm>
            <a:off x="185700" y="552450"/>
            <a:ext cx="8772600" cy="22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09"/>
          <p:cNvSpPr txBox="1">
            <a:spLocks noGrp="1"/>
          </p:cNvSpPr>
          <p:nvPr>
            <p:ph type="title"/>
          </p:nvPr>
        </p:nvSpPr>
        <p:spPr>
          <a:xfrm>
            <a:off x="-12300" y="123825"/>
            <a:ext cx="9168600" cy="13614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After successful exploitation in which a session is established,</a:t>
            </a:r>
            <a:br>
              <a:rPr lang="en">
                <a:latin typeface="Roboto Light"/>
                <a:ea typeface="Roboto Light"/>
                <a:cs typeface="Roboto Light"/>
                <a:sym typeface="Roboto Light"/>
              </a:rPr>
            </a:br>
            <a:r>
              <a:rPr lang="en">
                <a:latin typeface="Roboto Light"/>
                <a:ea typeface="Roboto Light"/>
                <a:cs typeface="Roboto Light"/>
                <a:sym typeface="Roboto Light"/>
              </a:rPr>
              <a:t>Metasploit acts as a</a:t>
            </a:r>
            <a:r>
              <a:rPr lang="en">
                <a:latin typeface="Roboto"/>
                <a:ea typeface="Roboto"/>
                <a:cs typeface="Roboto"/>
                <a:sym typeface="Roboto"/>
              </a:rPr>
              <a:t> </a:t>
            </a:r>
            <a:r>
              <a:rPr lang="en"/>
              <a:t>command and control (C2)</a:t>
            </a:r>
            <a:r>
              <a:rPr lang="en">
                <a:latin typeface="Roboto"/>
                <a:ea typeface="Roboto"/>
                <a:cs typeface="Roboto"/>
                <a:sym typeface="Roboto"/>
              </a:rPr>
              <a:t> </a:t>
            </a:r>
            <a:r>
              <a:rPr lang="en">
                <a:latin typeface="Roboto Light"/>
                <a:ea typeface="Roboto Light"/>
                <a:cs typeface="Roboto Light"/>
                <a:sym typeface="Roboto Light"/>
              </a:rPr>
              <a:t>server.</a:t>
            </a:r>
            <a:r>
              <a:rPr lang="en" sz="2000">
                <a:latin typeface="Roboto Light"/>
                <a:ea typeface="Roboto Light"/>
                <a:cs typeface="Roboto Light"/>
                <a:sym typeface="Roboto Light"/>
              </a:rPr>
              <a:t> </a:t>
            </a:r>
            <a:endParaRPr sz="2000">
              <a:latin typeface="Roboto Light"/>
              <a:ea typeface="Roboto Light"/>
              <a:cs typeface="Roboto Light"/>
              <a:sym typeface="Roboto Light"/>
            </a:endParaRPr>
          </a:p>
          <a:p>
            <a:pPr marL="0" lvl="0" indent="0" algn="ctr" rtl="0">
              <a:spcBef>
                <a:spcPts val="1000"/>
              </a:spcBef>
              <a:spcAft>
                <a:spcPts val="1000"/>
              </a:spcAft>
              <a:buClr>
                <a:schemeClr val="dk1"/>
              </a:buClr>
              <a:buSzPts val="1100"/>
              <a:buFont typeface="Arial"/>
              <a:buNone/>
            </a:pPr>
            <a:r>
              <a:rPr lang="en" sz="1850">
                <a:latin typeface="Roboto Light"/>
                <a:ea typeface="Roboto Light"/>
                <a:cs typeface="Roboto Light"/>
                <a:sym typeface="Roboto Light"/>
              </a:rPr>
              <a:t>This means it is able to pass commands to exploited victim computers.</a:t>
            </a:r>
            <a:endParaRPr sz="1850">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pic>
        <p:nvPicPr>
          <p:cNvPr id="2078" name="Google Shape;2078;p110"/>
          <p:cNvPicPr preferRelativeResize="0"/>
          <p:nvPr/>
        </p:nvPicPr>
        <p:blipFill rotWithShape="1">
          <a:blip r:embed="rId3">
            <a:alphaModFix/>
          </a:blip>
          <a:srcRect t="9" b="9"/>
          <a:stretch/>
        </p:blipFill>
        <p:spPr>
          <a:xfrm>
            <a:off x="0" y="548"/>
            <a:ext cx="9143997" cy="5142428"/>
          </a:xfrm>
          <a:prstGeom prst="rect">
            <a:avLst/>
          </a:prstGeom>
          <a:noFill/>
          <a:ln>
            <a:noFill/>
          </a:ln>
        </p:spPr>
      </p:pic>
      <p:sp>
        <p:nvSpPr>
          <p:cNvPr id="2079" name="Google Shape;2079;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C2 Servers</a:t>
            </a:r>
            <a:endParaRPr/>
          </a:p>
        </p:txBody>
      </p:sp>
      <p:sp>
        <p:nvSpPr>
          <p:cNvPr id="2080" name="Google Shape;2080;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C2 servers are important during the post-exploitation phase of pen testing.</a:t>
            </a:r>
            <a:br>
              <a:rPr lang="en"/>
            </a:br>
            <a:r>
              <a:rPr lang="en"/>
              <a:t>This is when attackers will try to perform tasks like data exfiltration, moving data from the victim computer to the host.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81" name="Google Shape;2081;p110"/>
          <p:cNvSpPr txBox="1">
            <a:spLocks noGrp="1"/>
          </p:cNvSpPr>
          <p:nvPr>
            <p:ph type="body" idx="3"/>
          </p:nvPr>
        </p:nvSpPr>
        <p:spPr>
          <a:xfrm>
            <a:off x="175" y="1764675"/>
            <a:ext cx="9082500" cy="533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0"/>
              </a:spcAft>
              <a:buNone/>
            </a:pP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2082" name="Google Shape;2082;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cxnSp>
        <p:nvCxnSpPr>
          <p:cNvPr id="2083" name="Google Shape;2083;p1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pic>
        <p:nvPicPr>
          <p:cNvPr id="2088" name="Google Shape;2088;p111"/>
          <p:cNvPicPr preferRelativeResize="0"/>
          <p:nvPr/>
        </p:nvPicPr>
        <p:blipFill>
          <a:blip r:embed="rId3">
            <a:alphaModFix/>
          </a:blip>
          <a:stretch>
            <a:fillRect/>
          </a:stretch>
        </p:blipFill>
        <p:spPr>
          <a:xfrm>
            <a:off x="0" y="0"/>
            <a:ext cx="9144000" cy="5143505"/>
          </a:xfrm>
          <a:prstGeom prst="rect">
            <a:avLst/>
          </a:prstGeom>
          <a:noFill/>
          <a:ln>
            <a:noFill/>
          </a:ln>
        </p:spPr>
      </p:pic>
      <p:sp>
        <p:nvSpPr>
          <p:cNvPr id="2089" name="Google Shape;2089;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a:t>
            </a:fld>
            <a:endParaRPr sz="600">
              <a:solidFill>
                <a:srgbClr val="FFFFFF"/>
              </a:solidFill>
            </a:endParaRPr>
          </a:p>
        </p:txBody>
      </p:sp>
      <p:sp>
        <p:nvSpPr>
          <p:cNvPr id="2090" name="Google Shape;2090;p111"/>
          <p:cNvSpPr txBox="1">
            <a:spLocks noGrp="1"/>
          </p:cNvSpPr>
          <p:nvPr>
            <p:ph type="title"/>
          </p:nvPr>
        </p:nvSpPr>
        <p:spPr>
          <a:xfrm>
            <a:off x="3600775" y="1388400"/>
            <a:ext cx="5632500" cy="2870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2CC"/>
                </a:solidFill>
                <a:latin typeface="Roboto"/>
                <a:ea typeface="Roboto"/>
                <a:cs typeface="Roboto"/>
                <a:sym typeface="Roboto"/>
              </a:rPr>
              <a:t>While there are a variety of</a:t>
            </a:r>
            <a:br>
              <a:rPr lang="en">
                <a:solidFill>
                  <a:srgbClr val="FFF2CC"/>
                </a:solidFill>
                <a:latin typeface="Roboto"/>
                <a:ea typeface="Roboto"/>
                <a:cs typeface="Roboto"/>
                <a:sym typeface="Roboto"/>
              </a:rPr>
            </a:br>
            <a:r>
              <a:rPr lang="en">
                <a:solidFill>
                  <a:srgbClr val="FFF2CC"/>
                </a:solidFill>
                <a:latin typeface="Roboto"/>
                <a:ea typeface="Roboto"/>
                <a:cs typeface="Roboto"/>
                <a:sym typeface="Roboto"/>
              </a:rPr>
              <a:t>C2 frameworks, today we’ll </a:t>
            </a: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rgbClr val="FFF2CC"/>
                </a:solidFill>
                <a:latin typeface="Roboto"/>
                <a:ea typeface="Roboto"/>
                <a:cs typeface="Roboto"/>
                <a:sym typeface="Roboto"/>
              </a:rPr>
              <a:t>learn specifically about Metasploit </a:t>
            </a: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rgbClr val="FFF2CC"/>
                </a:solidFill>
                <a:latin typeface="Roboto"/>
                <a:ea typeface="Roboto"/>
                <a:cs typeface="Roboto"/>
                <a:sym typeface="Roboto"/>
              </a:rPr>
              <a:t>and its Meterpreter modules.</a:t>
            </a: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FF2CC"/>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11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Payloads and Shells</a:t>
            </a:r>
            <a:endParaRPr/>
          </a:p>
        </p:txBody>
      </p:sp>
      <p:sp>
        <p:nvSpPr>
          <p:cNvPr id="2096" name="Google Shape;2096;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
        <p:nvSpPr>
          <p:cNvPr id="2102" name="Google Shape;2102;p113"/>
          <p:cNvSpPr txBox="1"/>
          <p:nvPr/>
        </p:nvSpPr>
        <p:spPr>
          <a:xfrm>
            <a:off x="3126825" y="1600800"/>
            <a:ext cx="5349900" cy="162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sz="2500">
                <a:latin typeface="Roboto Light"/>
                <a:ea typeface="Roboto Light"/>
                <a:cs typeface="Roboto Light"/>
                <a:sym typeface="Roboto Light"/>
              </a:rPr>
              <a:t>A </a:t>
            </a:r>
            <a:r>
              <a:rPr lang="en" sz="2500">
                <a:latin typeface="Roboto Medium"/>
                <a:ea typeface="Roboto Medium"/>
                <a:cs typeface="Roboto Medium"/>
                <a:sym typeface="Roboto Medium"/>
              </a:rPr>
              <a:t>payload</a:t>
            </a:r>
            <a:r>
              <a:rPr lang="en" sz="2500">
                <a:latin typeface="Roboto Light"/>
                <a:ea typeface="Roboto Light"/>
                <a:cs typeface="Roboto Light"/>
                <a:sym typeface="Roboto Light"/>
              </a:rPr>
              <a:t> is the shell code that</a:t>
            </a:r>
            <a:br>
              <a:rPr lang="en" sz="2500">
                <a:latin typeface="Roboto Light"/>
                <a:ea typeface="Roboto Light"/>
                <a:cs typeface="Roboto Light"/>
                <a:sym typeface="Roboto Light"/>
              </a:rPr>
            </a:br>
            <a:r>
              <a:rPr lang="en" sz="2500">
                <a:latin typeface="Roboto Light"/>
                <a:ea typeface="Roboto Light"/>
                <a:cs typeface="Roboto Light"/>
                <a:sym typeface="Roboto Light"/>
              </a:rPr>
              <a:t>runs after an exploit successfully compromises a system.</a:t>
            </a:r>
            <a:endParaRPr sz="2500">
              <a:latin typeface="Roboto Light"/>
              <a:ea typeface="Roboto Light"/>
              <a:cs typeface="Roboto Light"/>
              <a:sym typeface="Roboto Light"/>
            </a:endParaRPr>
          </a:p>
        </p:txBody>
      </p:sp>
      <p:pic>
        <p:nvPicPr>
          <p:cNvPr id="2103" name="Google Shape;2103;p113"/>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107"/>
        <p:cNvGrpSpPr/>
        <p:nvPr/>
      </p:nvGrpSpPr>
      <p:grpSpPr>
        <a:xfrm>
          <a:off x="0" y="0"/>
          <a:ext cx="0" cy="0"/>
          <a:chOff x="0" y="0"/>
          <a:chExt cx="0" cy="0"/>
        </a:xfrm>
      </p:grpSpPr>
      <p:sp>
        <p:nvSpPr>
          <p:cNvPr id="2108" name="Google Shape;2108;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Payloads</a:t>
            </a:r>
            <a:endParaRPr/>
          </a:p>
        </p:txBody>
      </p:sp>
      <p:sp>
        <p:nvSpPr>
          <p:cNvPr id="2109" name="Google Shape;2109;p114"/>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sz="1700"/>
              <a:t>When we exploited Shellshock, the payload was automatically determined. </a:t>
            </a:r>
            <a:br>
              <a:rPr lang="en" sz="1700"/>
            </a:br>
            <a:r>
              <a:rPr lang="en" sz="1700"/>
              <a:t>But there may be times when we require a custom payload.</a:t>
            </a:r>
            <a:endParaRPr sz="1700"/>
          </a:p>
        </p:txBody>
      </p:sp>
      <p:sp>
        <p:nvSpPr>
          <p:cNvPr id="2110" name="Google Shape;2110;p114"/>
          <p:cNvSpPr txBox="1">
            <a:spLocks noGrp="1"/>
          </p:cNvSpPr>
          <p:nvPr>
            <p:ph type="body" idx="3"/>
          </p:nvPr>
        </p:nvSpPr>
        <p:spPr>
          <a:xfrm>
            <a:off x="12300" y="1529575"/>
            <a:ext cx="9144000" cy="364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For example, payloads may need to be customized for:</a:t>
            </a:r>
            <a:endParaRPr/>
          </a:p>
        </p:txBody>
      </p:sp>
      <p:sp>
        <p:nvSpPr>
          <p:cNvPr id="2111" name="Google Shape;2111;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pic>
        <p:nvPicPr>
          <p:cNvPr id="2112" name="Google Shape;2112;p114"/>
          <p:cNvPicPr preferRelativeResize="0"/>
          <p:nvPr/>
        </p:nvPicPr>
        <p:blipFill rotWithShape="1">
          <a:blip r:embed="rId3">
            <a:alphaModFix/>
          </a:blip>
          <a:srcRect l="18084" r="18078"/>
          <a:stretch/>
        </p:blipFill>
        <p:spPr>
          <a:xfrm>
            <a:off x="5290025" y="1183050"/>
            <a:ext cx="3489050" cy="3686125"/>
          </a:xfrm>
          <a:prstGeom prst="rect">
            <a:avLst/>
          </a:prstGeom>
          <a:noFill/>
          <a:ln>
            <a:noFill/>
          </a:ln>
        </p:spPr>
      </p:pic>
      <p:sp>
        <p:nvSpPr>
          <p:cNvPr id="2113" name="Google Shape;2113;p114"/>
          <p:cNvSpPr/>
          <p:nvPr/>
        </p:nvSpPr>
        <p:spPr>
          <a:xfrm>
            <a:off x="1310592" y="2006225"/>
            <a:ext cx="34845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4"/>
          <p:cNvSpPr/>
          <p:nvPr/>
        </p:nvSpPr>
        <p:spPr>
          <a:xfrm>
            <a:off x="1306000" y="2784717"/>
            <a:ext cx="34845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4"/>
          <p:cNvSpPr/>
          <p:nvPr/>
        </p:nvSpPr>
        <p:spPr>
          <a:xfrm>
            <a:off x="1306000" y="3551225"/>
            <a:ext cx="3484500" cy="8745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4"/>
          <p:cNvSpPr txBox="1"/>
          <p:nvPr/>
        </p:nvSpPr>
        <p:spPr>
          <a:xfrm>
            <a:off x="1388562" y="2025400"/>
            <a:ext cx="33594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BF9000"/>
                </a:solidFill>
                <a:latin typeface="Roboto"/>
                <a:ea typeface="Roboto"/>
                <a:cs typeface="Roboto"/>
                <a:sym typeface="Roboto"/>
              </a:rPr>
              <a:t>A specific OS and architecture.</a:t>
            </a:r>
            <a:r>
              <a:rPr lang="en" b="1">
                <a:latin typeface="Roboto"/>
                <a:ea typeface="Roboto"/>
                <a:cs typeface="Roboto"/>
                <a:sym typeface="Roboto"/>
              </a:rPr>
              <a:t> </a:t>
            </a:r>
            <a:r>
              <a:rPr lang="en" sz="1200">
                <a:latin typeface="Roboto"/>
                <a:ea typeface="Roboto"/>
                <a:cs typeface="Roboto"/>
                <a:sym typeface="Roboto"/>
              </a:rPr>
              <a:t> A 64-bit payload is very different from 32-bit.</a:t>
            </a:r>
            <a:endParaRPr sz="1200">
              <a:latin typeface="Roboto"/>
              <a:ea typeface="Roboto"/>
              <a:cs typeface="Roboto"/>
              <a:sym typeface="Roboto"/>
            </a:endParaRPr>
          </a:p>
        </p:txBody>
      </p:sp>
      <p:sp>
        <p:nvSpPr>
          <p:cNvPr id="2117" name="Google Shape;2117;p114"/>
          <p:cNvSpPr txBox="1"/>
          <p:nvPr/>
        </p:nvSpPr>
        <p:spPr>
          <a:xfrm>
            <a:off x="1383313" y="2787125"/>
            <a:ext cx="32517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0B9444"/>
                </a:solidFill>
                <a:latin typeface="Roboto"/>
                <a:ea typeface="Roboto"/>
                <a:cs typeface="Roboto"/>
                <a:sym typeface="Roboto"/>
              </a:rPr>
              <a:t>Size.</a:t>
            </a:r>
            <a:r>
              <a:rPr lang="en">
                <a:latin typeface="Roboto"/>
                <a:ea typeface="Roboto"/>
                <a:cs typeface="Roboto"/>
                <a:sym typeface="Roboto"/>
              </a:rPr>
              <a:t> </a:t>
            </a:r>
            <a:r>
              <a:rPr lang="en" sz="1200">
                <a:latin typeface="Roboto"/>
                <a:ea typeface="Roboto"/>
                <a:cs typeface="Roboto"/>
                <a:sym typeface="Roboto"/>
              </a:rPr>
              <a:t>Some exploits can only handle a certain size payload. If a payload is too big, </a:t>
            </a:r>
            <a:br>
              <a:rPr lang="en" sz="1200">
                <a:latin typeface="Roboto"/>
                <a:ea typeface="Roboto"/>
                <a:cs typeface="Roboto"/>
                <a:sym typeface="Roboto"/>
              </a:rPr>
            </a:br>
            <a:r>
              <a:rPr lang="en" sz="1200">
                <a:latin typeface="Roboto"/>
                <a:ea typeface="Roboto"/>
                <a:cs typeface="Roboto"/>
                <a:sym typeface="Roboto"/>
              </a:rPr>
              <a:t>it will fail.</a:t>
            </a:r>
            <a:endParaRPr sz="1200">
              <a:latin typeface="Roboto"/>
              <a:ea typeface="Roboto"/>
              <a:cs typeface="Roboto"/>
              <a:sym typeface="Roboto"/>
            </a:endParaRPr>
          </a:p>
        </p:txBody>
      </p:sp>
      <p:sp>
        <p:nvSpPr>
          <p:cNvPr id="2118" name="Google Shape;2118;p114"/>
          <p:cNvSpPr txBox="1"/>
          <p:nvPr/>
        </p:nvSpPr>
        <p:spPr>
          <a:xfrm>
            <a:off x="1388588" y="3553650"/>
            <a:ext cx="3177600" cy="83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CE171F"/>
                </a:solidFill>
                <a:latin typeface="Roboto"/>
                <a:ea typeface="Roboto"/>
                <a:cs typeface="Roboto"/>
                <a:sym typeface="Roboto"/>
              </a:rPr>
              <a:t>Functionality.</a:t>
            </a:r>
            <a:r>
              <a:rPr lang="en" sz="1200">
                <a:solidFill>
                  <a:srgbClr val="CE171F"/>
                </a:solidFill>
                <a:latin typeface="Roboto"/>
                <a:ea typeface="Roboto"/>
                <a:cs typeface="Roboto"/>
                <a:sym typeface="Roboto"/>
              </a:rPr>
              <a:t> </a:t>
            </a:r>
            <a:r>
              <a:rPr lang="en" sz="1200">
                <a:latin typeface="Roboto"/>
                <a:ea typeface="Roboto"/>
                <a:cs typeface="Roboto"/>
                <a:sym typeface="Roboto"/>
              </a:rPr>
              <a:t>Certain types of payloads allow more functionality than others, such as Meterpreter payloads, which are used by Metasploit exploits.</a:t>
            </a:r>
            <a:endParaRPr sz="1200">
              <a:latin typeface="Roboto"/>
              <a:ea typeface="Roboto"/>
              <a:cs typeface="Roboto"/>
              <a:sym typeface="Roboto"/>
            </a:endParaRPr>
          </a:p>
        </p:txBody>
      </p:sp>
      <p:grpSp>
        <p:nvGrpSpPr>
          <p:cNvPr id="2119" name="Google Shape;2119;p114"/>
          <p:cNvGrpSpPr/>
          <p:nvPr/>
        </p:nvGrpSpPr>
        <p:grpSpPr>
          <a:xfrm>
            <a:off x="410650" y="2025400"/>
            <a:ext cx="776889" cy="621300"/>
            <a:chOff x="457200" y="1378813"/>
            <a:chExt cx="776889" cy="621300"/>
          </a:xfrm>
        </p:grpSpPr>
        <p:sp>
          <p:nvSpPr>
            <p:cNvPr id="2120" name="Google Shape;2120;p114"/>
            <p:cNvSpPr/>
            <p:nvPr/>
          </p:nvSpPr>
          <p:spPr>
            <a:xfrm>
              <a:off x="457200" y="1378813"/>
              <a:ext cx="695400" cy="621300"/>
            </a:xfrm>
            <a:prstGeom prst="roundRect">
              <a:avLst>
                <a:gd name="adj" fmla="val 16667"/>
              </a:avLst>
            </a:prstGeom>
            <a:solidFill>
              <a:srgbClr val="FFC8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21" name="Google Shape;2121;p114"/>
            <p:cNvSpPr/>
            <p:nvPr/>
          </p:nvSpPr>
          <p:spPr>
            <a:xfrm rot="5400000">
              <a:off x="969614" y="1607625"/>
              <a:ext cx="340325" cy="188625"/>
            </a:xfrm>
            <a:prstGeom prst="flowChartExtract">
              <a:avLst/>
            </a:prstGeom>
            <a:solidFill>
              <a:srgbClr val="FFC8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114"/>
          <p:cNvGrpSpPr/>
          <p:nvPr/>
        </p:nvGrpSpPr>
        <p:grpSpPr>
          <a:xfrm>
            <a:off x="410650" y="2801500"/>
            <a:ext cx="776889" cy="621300"/>
            <a:chOff x="457200" y="1378813"/>
            <a:chExt cx="776889" cy="621300"/>
          </a:xfrm>
        </p:grpSpPr>
        <p:sp>
          <p:nvSpPr>
            <p:cNvPr id="2123" name="Google Shape;2123;p114"/>
            <p:cNvSpPr/>
            <p:nvPr/>
          </p:nvSpPr>
          <p:spPr>
            <a:xfrm>
              <a:off x="457200" y="1378813"/>
              <a:ext cx="695400" cy="621300"/>
            </a:xfrm>
            <a:prstGeom prst="roundRect">
              <a:avLst>
                <a:gd name="adj" fmla="val 16667"/>
              </a:avLst>
            </a:prstGeom>
            <a:solidFill>
              <a:srgbClr val="0B9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124" name="Google Shape;2124;p114"/>
            <p:cNvSpPr/>
            <p:nvPr/>
          </p:nvSpPr>
          <p:spPr>
            <a:xfrm rot="5400000">
              <a:off x="969614" y="1607625"/>
              <a:ext cx="340325" cy="188625"/>
            </a:xfrm>
            <a:prstGeom prst="flowChartExtract">
              <a:avLst/>
            </a:prstGeom>
            <a:solidFill>
              <a:srgbClr val="0B9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5" name="Google Shape;2125;p114"/>
          <p:cNvGrpSpPr/>
          <p:nvPr/>
        </p:nvGrpSpPr>
        <p:grpSpPr>
          <a:xfrm>
            <a:off x="410650" y="3570425"/>
            <a:ext cx="776889" cy="621300"/>
            <a:chOff x="457200" y="1378813"/>
            <a:chExt cx="776889" cy="621300"/>
          </a:xfrm>
        </p:grpSpPr>
        <p:sp>
          <p:nvSpPr>
            <p:cNvPr id="2126" name="Google Shape;2126;p114"/>
            <p:cNvSpPr/>
            <p:nvPr/>
          </p:nvSpPr>
          <p:spPr>
            <a:xfrm>
              <a:off x="457200" y="1378813"/>
              <a:ext cx="695400" cy="621300"/>
            </a:xfrm>
            <a:prstGeom prst="roundRect">
              <a:avLst>
                <a:gd name="adj" fmla="val 16667"/>
              </a:avLst>
            </a:prstGeom>
            <a:solidFill>
              <a:srgbClr val="CE171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27" name="Google Shape;2127;p114"/>
            <p:cNvSpPr/>
            <p:nvPr/>
          </p:nvSpPr>
          <p:spPr>
            <a:xfrm rot="5400000">
              <a:off x="969614" y="1607625"/>
              <a:ext cx="340325" cy="188625"/>
            </a:xfrm>
            <a:prstGeom prst="flowChartExtract">
              <a:avLst/>
            </a:prstGeom>
            <a:solidFill>
              <a:srgbClr val="CE17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1316</Words>
  <Application>Microsoft Office PowerPoint</Application>
  <PresentationFormat>On-screen Show (16:9)</PresentationFormat>
  <Paragraphs>202</Paragraphs>
  <Slides>39</Slides>
  <Notes>39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Roboto Medium</vt:lpstr>
      <vt:lpstr>Roboto Thin</vt:lpstr>
      <vt:lpstr>Inconsolata</vt:lpstr>
      <vt:lpstr>Roboto Light</vt:lpstr>
      <vt:lpstr>Arial</vt:lpstr>
      <vt:lpstr>Roboto</vt:lpstr>
      <vt:lpstr>Simple Light</vt:lpstr>
      <vt:lpstr>Simple Light</vt:lpstr>
      <vt:lpstr>Penetration Testing Day 5</vt:lpstr>
      <vt:lpstr>Class Objectives</vt:lpstr>
      <vt:lpstr>PowerPoint Presentation</vt:lpstr>
      <vt:lpstr>After successful exploitation in which a session is established, Metasploit acts as a command and control (C2) server.  This means it is able to pass commands to exploited victim computers.</vt:lpstr>
      <vt:lpstr>C2 Servers</vt:lpstr>
      <vt:lpstr>While there are a variety of C2 frameworks, today we’ll  learn specifically about Metasploit  and its Meterpreter modules.       </vt:lpstr>
      <vt:lpstr>Payloads and Shells</vt:lpstr>
      <vt:lpstr>PowerPoint Presentation</vt:lpstr>
      <vt:lpstr>Payloads</vt:lpstr>
      <vt:lpstr>Staged vs. Stageless Payloads</vt:lpstr>
      <vt:lpstr>PowerPoint Presentation</vt:lpstr>
      <vt:lpstr>Shells</vt:lpstr>
      <vt:lpstr>In bind shells, attackers  connect to victims.   In reverse shells, victims  connect to attackers. </vt:lpstr>
      <vt:lpstr>In the following demonstration, we will use Ncat to create bind and reverse shells. </vt:lpstr>
      <vt:lpstr>Shells with Ncat </vt:lpstr>
      <vt:lpstr>20 Minutes</vt:lpstr>
      <vt:lpstr>PowerPoint Presentation</vt:lpstr>
      <vt:lpstr>Meterpreter</vt:lpstr>
      <vt:lpstr>PowerPoint Presentation</vt:lpstr>
      <vt:lpstr>Metasploit allows you to  exploit a target and establish  a Meterpreter connection  in a single step.</vt:lpstr>
      <vt:lpstr>Meterpreter</vt:lpstr>
      <vt:lpstr>Meterpreter</vt:lpstr>
      <vt:lpstr>Meterpreter Sessions</vt:lpstr>
      <vt:lpstr>Meterpreter Sessions</vt:lpstr>
      <vt:lpstr>Meterpreter Commands</vt:lpstr>
      <vt:lpstr>Meterpreter Commands</vt:lpstr>
      <vt:lpstr>15 Minutes</vt:lpstr>
      <vt:lpstr>PowerPoint Presentation</vt:lpstr>
      <vt:lpstr>PowerPoint Presentation</vt:lpstr>
      <vt:lpstr>Payload  and Meterpreter Demo</vt:lpstr>
      <vt:lpstr>PowerPoint Presentation</vt:lpstr>
      <vt:lpstr>Payload and Meterpreter Demo</vt:lpstr>
      <vt:lpstr>Payload and Meterpreter</vt:lpstr>
      <vt:lpstr>Payloads and Meterpreter</vt:lpstr>
      <vt:lpstr>20 Minutes</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Testing Day 5</dc:title>
  <cp:lastModifiedBy>Dan Schmidt</cp:lastModifiedBy>
  <cp:revision>1</cp:revision>
  <dcterms:modified xsi:type="dcterms:W3CDTF">2021-04-14T22:43:05Z</dcterms:modified>
</cp:coreProperties>
</file>